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319" r:id="rId3"/>
    <p:sldId id="335" r:id="rId4"/>
    <p:sldId id="305" r:id="rId5"/>
    <p:sldId id="306" r:id="rId6"/>
    <p:sldId id="329" r:id="rId7"/>
    <p:sldId id="330" r:id="rId8"/>
    <p:sldId id="307" r:id="rId9"/>
    <p:sldId id="331" r:id="rId10"/>
    <p:sldId id="308" r:id="rId11"/>
    <p:sldId id="332" r:id="rId12"/>
    <p:sldId id="333" r:id="rId13"/>
    <p:sldId id="334" r:id="rId14"/>
    <p:sldId id="304" r:id="rId15"/>
    <p:sldId id="322" r:id="rId16"/>
    <p:sldId id="336" r:id="rId17"/>
    <p:sldId id="311" r:id="rId18"/>
    <p:sldId id="313" r:id="rId19"/>
    <p:sldId id="281" r:id="rId20"/>
    <p:sldId id="302" r:id="rId21"/>
    <p:sldId id="303" r:id="rId22"/>
    <p:sldId id="314" r:id="rId23"/>
    <p:sldId id="315" r:id="rId24"/>
    <p:sldId id="316" r:id="rId25"/>
    <p:sldId id="317" r:id="rId26"/>
    <p:sldId id="318" r:id="rId27"/>
    <p:sldId id="337" r:id="rId28"/>
    <p:sldId id="338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78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rostovanesthesia.ru/poleznye-materialy-i-ssylki/shablony/shablon-perioperaczionnaya-antibiotikoprofilaktika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rostovanesthesia.ru/wp-content/uploads/2022/12/zheludochkovye-narusheniya-ritma.-zheludochkovye-tahikardii-i-vnezapnaya-serdechnaya-smert-2020.pd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rostovanesthesia.ru/wp-content/uploads/2022/12/russian_translation_guidelines.pdf" TargetMode="External"/><Relationship Id="rId4" Type="http://schemas.openxmlformats.org/officeDocument/2006/relationships/hyperlink" Target="https://rostovanesthesia.ru/wp-content/uploads/2022/12/prikaz_minzdrava_rossii_ot_05.07.2016_n_454n_ob_utverzhdenii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16633"/>
            <a:ext cx="8712968" cy="4032448"/>
          </a:xfrm>
        </p:spPr>
        <p:txBody>
          <a:bodyPr>
            <a:noAutofit/>
          </a:bodyPr>
          <a:lstStyle/>
          <a:p>
            <a:r>
              <a:rPr lang="ru-RU" sz="5600" b="1" dirty="0" smtClean="0"/>
              <a:t>Профилактика осложнений и инфекций, связанных с оказанием медицинской помощи</a:t>
            </a:r>
            <a:endParaRPr lang="ru-RU" sz="5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437112"/>
            <a:ext cx="8568952" cy="2232248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chemeClr val="tx1"/>
                </a:solidFill>
              </a:rPr>
              <a:t>Лебедева Елена Александровна, д.м.н., доцент, зав. кафедрой анестезиологии </a:t>
            </a:r>
          </a:p>
          <a:p>
            <a:r>
              <a:rPr lang="ru-RU" b="1" i="1" dirty="0" smtClean="0">
                <a:solidFill>
                  <a:schemeClr val="tx1"/>
                </a:solidFill>
              </a:rPr>
              <a:t>и реаниматологии </a:t>
            </a:r>
            <a:r>
              <a:rPr lang="ru-RU" b="1" i="1" dirty="0" err="1" smtClean="0">
                <a:solidFill>
                  <a:schemeClr val="tx1"/>
                </a:solidFill>
              </a:rPr>
              <a:t>РостГМУ</a:t>
            </a:r>
            <a:endParaRPr lang="ru-RU" b="1" i="1" dirty="0" smtClean="0">
              <a:solidFill>
                <a:schemeClr val="tx1"/>
              </a:solidFill>
            </a:endParaRPr>
          </a:p>
          <a:p>
            <a:r>
              <a:rPr lang="ru-RU" b="1" i="1" dirty="0" smtClean="0">
                <a:solidFill>
                  <a:schemeClr val="tx1"/>
                </a:solidFill>
              </a:rPr>
              <a:t>2023</a:t>
            </a:r>
            <a:endParaRPr lang="ru-RU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700808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2.3 ЭПИДЕМИОЛОГИЧЕСКАЯ БЕЗОПАСНОСТЬ (ПРОФИЛАКТИКА ИНФЕКЦИЙ, СВЯЗАННЫХ С ОКАЗАНИЕМ МЕДИЦИНСКОЙ ПОМОЩИ (ИСМП))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6632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ФЕДЕРАЛЬНАЯ СЛУЖБА ПО НАДЗОРУ В СФЕРЕ ЗДРАВООХРАНЕНИЯ</a:t>
            </a:r>
          </a:p>
          <a:p>
            <a:pPr algn="ctr"/>
            <a:r>
              <a:rPr lang="ru-RU" b="1" dirty="0"/>
              <a:t> </a:t>
            </a:r>
          </a:p>
          <a:p>
            <a:pPr algn="ctr"/>
            <a:r>
              <a:rPr lang="ru-RU" b="1" dirty="0" smtClean="0"/>
              <a:t>ПРЕДЛОЖЕНИЯ </a:t>
            </a:r>
            <a:r>
              <a:rPr lang="ru-RU" b="1" dirty="0"/>
              <a:t>(ПРАКТИЧЕСКИЕ </a:t>
            </a:r>
            <a:r>
              <a:rPr lang="ru-RU" b="1" dirty="0" smtClean="0"/>
              <a:t>РЕКОМЕНДАЦИИ) ПО </a:t>
            </a:r>
            <a:r>
              <a:rPr lang="ru-RU" b="1" dirty="0"/>
              <a:t>ОРГАНИЗАЦИИ ВНУТРЕННЕГО КОНТРОЛЯ </a:t>
            </a:r>
            <a:r>
              <a:rPr lang="ru-RU" b="1" dirty="0" smtClean="0"/>
              <a:t>КАЧЕСТВА И </a:t>
            </a:r>
            <a:r>
              <a:rPr lang="ru-RU" b="1" dirty="0"/>
              <a:t>БЕЗОПАСНОСТИ МЕДИЦИНСКОЙ ДЕЯТЕЛЬНОСТИ</a:t>
            </a:r>
          </a:p>
          <a:p>
            <a:pPr algn="ctr"/>
            <a:r>
              <a:rPr lang="ru-RU" b="1" dirty="0"/>
              <a:t>В МЕДИЦИНСКОЙ ОРГАНИЗАЦИИ (СТАЦИОНАРЕ)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93658784"/>
              </p:ext>
            </p:extLst>
          </p:nvPr>
        </p:nvGraphicFramePr>
        <p:xfrm>
          <a:off x="179512" y="2488677"/>
          <a:ext cx="8784976" cy="42056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2208"/>
                <a:gridCol w="864096"/>
                <a:gridCol w="6048672"/>
              </a:tblGrid>
              <a:tr h="0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Наличие и исполнение </a:t>
                      </a:r>
                      <a:r>
                        <a:rPr lang="ru-RU" sz="2200" dirty="0" err="1">
                          <a:effectLst/>
                        </a:rPr>
                        <a:t>эпидемиологически</a:t>
                      </a:r>
                      <a:r>
                        <a:rPr lang="ru-RU" sz="2200" dirty="0">
                          <a:effectLst/>
                        </a:rPr>
                        <a:t> безопасного алгоритма профилактики инфекции при ИВЛ</a:t>
                      </a:r>
                      <a:endParaRPr lang="ru-RU" sz="2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3.7.17</a:t>
                      </a:r>
                      <a:endParaRPr lang="ru-RU" sz="2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Оценить знания (опросить не менее 5 ответственных сотрудников в разных подразделениях МО) алгоритма профилактики инфекции при ИВЛ, включая этапы: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- Показания к интубации/</a:t>
                      </a:r>
                      <a:r>
                        <a:rPr lang="ru-RU" sz="2200" dirty="0" err="1">
                          <a:effectLst/>
                        </a:rPr>
                        <a:t>экстубации</a:t>
                      </a:r>
                      <a:endParaRPr lang="ru-RU" sz="22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- Положение пациента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- Аспирация содержимого ротоглотки/санация ТБД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- Уход за аппретурой/расходные материалы</a:t>
                      </a:r>
                      <a:endParaRPr lang="ru-RU" sz="2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3.7.18</a:t>
                      </a:r>
                      <a:endParaRPr lang="ru-RU" sz="2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Оценить навыки персонала методом наблюдения 5 (при возможности) случаев ИВЛ</a:t>
                      </a:r>
                      <a:endParaRPr lang="ru-RU" sz="2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6382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9867"/>
          <a:stretch/>
        </p:blipFill>
        <p:spPr bwMode="auto">
          <a:xfrm>
            <a:off x="323528" y="1676003"/>
            <a:ext cx="6724650" cy="2327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88640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Постановление Главного государственного санитарного врача РФ от 28.01.2021 N 4 (ред. от 25.05.2022) "Об утверждении санитарных правил и норм СанПиН 3.3686-21 "Санитарно-эпидемиологические требования по профилактике инфекционных болезней" (вместе с "СанПиН 3.3686-21. Санитарные правила и нормы...") (Зарегистрировано в Минюсте России 15.02.2021 N 62500)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4128169"/>
            <a:ext cx="87849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Требования к осуществлению дезинфекционной деятельности</a:t>
            </a:r>
          </a:p>
          <a:p>
            <a:r>
              <a:rPr lang="ru-RU" b="1" dirty="0"/>
              <a:t>на отдельных объектах</a:t>
            </a:r>
          </a:p>
          <a:p>
            <a:r>
              <a:rPr lang="ru-RU" dirty="0" smtClean="0"/>
              <a:t>14</a:t>
            </a:r>
            <a:r>
              <a:rPr lang="ru-RU" dirty="0"/>
              <a:t>) с целью предотвращения перекрестного инфицирования пациентов через наркозно-дыхательную аппаратуру преимущественно применяются специальные дыхательные фильтры, предназначенные для оснащения указанной аппаратуры, в частности, индивидуальные дыхательные складчатые гидрофобные фильтры однократного применения. </a:t>
            </a:r>
            <a:endParaRPr lang="ru-RU" dirty="0" smtClean="0"/>
          </a:p>
          <a:p>
            <a:r>
              <a:rPr lang="ru-RU" dirty="0" smtClean="0"/>
              <a:t>15</a:t>
            </a:r>
            <a:r>
              <a:rPr lang="ru-RU" dirty="0"/>
              <a:t>) </a:t>
            </a:r>
            <a:r>
              <a:rPr lang="ru-RU" b="1" i="1" u="sng" dirty="0" smtClean="0"/>
              <a:t>Использовать </a:t>
            </a:r>
            <a:r>
              <a:rPr lang="ru-RU" b="1" i="1" u="sng" dirty="0"/>
              <a:t>дыхательные контуры однократного применения в течение не более 72 часов</a:t>
            </a:r>
            <a:r>
              <a:rPr lang="ru-RU" dirty="0"/>
              <a:t>, если иное не предусмотрено производителем;</a:t>
            </a:r>
          </a:p>
        </p:txBody>
      </p:sp>
    </p:spTree>
    <p:extLst>
      <p:ext uri="{BB962C8B-B14F-4D97-AF65-F5344CB8AC3E}">
        <p14:creationId xmlns:p14="http://schemas.microsoft.com/office/powerpoint/2010/main" xmlns="" val="2484646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700808"/>
            <a:ext cx="864096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3844</a:t>
            </a:r>
            <a:r>
              <a:rPr lang="ru-RU" sz="2000" dirty="0"/>
              <a:t>. С целью предотвращения перекрестного инфицирования пациентов через </a:t>
            </a:r>
            <a:r>
              <a:rPr lang="ru-RU" sz="2000" b="1" i="1" u="sng" dirty="0"/>
              <a:t>наркозно-дыхательную аппаратуру </a:t>
            </a:r>
            <a:r>
              <a:rPr lang="ru-RU" sz="2000" dirty="0"/>
              <a:t>необходимо использовать вирусно-бактериальные дыхательные фильтры однократного применения, предназначенные для оснащения указанных аппаратов. </a:t>
            </a:r>
            <a:r>
              <a:rPr lang="ru-RU" sz="2000" b="1" i="1" u="sng" dirty="0"/>
              <a:t>Увлажнители при этом заполняют стерильной водой через закрытые капельницы. </a:t>
            </a:r>
            <a:r>
              <a:rPr lang="ru-RU" sz="2000" dirty="0"/>
              <a:t>Воду меняют по мере использования.</a:t>
            </a:r>
          </a:p>
          <a:p>
            <a:r>
              <a:rPr lang="ru-RU" sz="2000" dirty="0"/>
              <a:t>3845. С целью увлажнения дыхательной смеси при проведении ИВЛ у взрослых следует отдавать предпочтение тепловлагообменным фильтрам. Смена фильтра проводится в соответствии с рекомендациями производителя либо чаще в случае его загрязнения или </a:t>
            </a:r>
            <a:r>
              <a:rPr lang="ru-RU" sz="2000" dirty="0" err="1"/>
              <a:t>обтурации</a:t>
            </a:r>
            <a:r>
              <a:rPr lang="ru-RU" sz="2000" dirty="0"/>
              <a:t>. При наличии у пациента бронхо-</a:t>
            </a:r>
            <a:r>
              <a:rPr lang="ru-RU" sz="2000" dirty="0" err="1"/>
              <a:t>обструктивного</a:t>
            </a:r>
            <a:r>
              <a:rPr lang="ru-RU" sz="2000" dirty="0"/>
              <a:t> синдрома, повышенной вязкости мокроты, склонности к </a:t>
            </a:r>
            <a:r>
              <a:rPr lang="ru-RU" sz="2000" dirty="0" err="1"/>
              <a:t>обтурации</a:t>
            </a:r>
            <a:r>
              <a:rPr lang="ru-RU" sz="2000" dirty="0"/>
              <a:t> искусственных дыхательных путей возможно применение активного увлажнения дыхательной смеси. Для заполнения резервуара активного увлажнения используют стерильную воду. Система "емкость со стерильной водой - дыхательный контур" должна всегда оставаться закрытой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88640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/>
              <a:t>Постановление Главного государственного санитарного врача РФ от 28.01.2021 N 4 </a:t>
            </a:r>
            <a:r>
              <a:rPr lang="ru-RU" dirty="0"/>
              <a:t>(ред. от 25.05.2022) "Об утверждении санитарных правил и норм СанПиН 3.3686-21 "Санитарно-эпидемиологические требования по профилактике инфекционных болезней" (вместе с "СанПиН 3.3686-21. Санитарные правила и нормы...") (Зарегистрировано в Минюсте России 15.02.2021 N 62500)</a:t>
            </a:r>
          </a:p>
        </p:txBody>
      </p:sp>
    </p:spTree>
    <p:extLst>
      <p:ext uri="{BB962C8B-B14F-4D97-AF65-F5344CB8AC3E}">
        <p14:creationId xmlns:p14="http://schemas.microsoft.com/office/powerpoint/2010/main" xmlns="" val="3455604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772816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Требования к организации и проведению мер профилактики ИСМП</a:t>
            </a:r>
          </a:p>
          <a:p>
            <a:r>
              <a:rPr lang="ru-RU" b="1" dirty="0"/>
              <a:t>в отделениях (палатах) реанимации и интенсивной терапии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88640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Постановление Главного государственного санитарного врача РФ от 28.01.2021 N 4 (ред. от 25.05.2022) "Об утверждении санитарных правил и норм СанПиН 3.3686-21 "Санитарно-эпидемиологические требования по профилактике инфекционных болезней" (вместе с "СанПиН 3.3686-21. Санитарные правила и нормы...") (Зарегистрировано в Минюсте России 15.02.2021 N 62500)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564904"/>
            <a:ext cx="87849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3830. Для снижения эпидемиологического риска </a:t>
            </a:r>
            <a:r>
              <a:rPr lang="ru-RU" sz="2400" b="1" i="1" u="sng" dirty="0"/>
              <a:t>необходимо удалять </a:t>
            </a:r>
            <a:r>
              <a:rPr lang="ru-RU" sz="2400" b="1" i="1" u="sng" dirty="0" err="1"/>
              <a:t>эндотрахеальные</a:t>
            </a:r>
            <a:r>
              <a:rPr lang="ru-RU" sz="2400" dirty="0"/>
              <a:t>, </a:t>
            </a:r>
            <a:r>
              <a:rPr lang="ru-RU" sz="2400" dirty="0" err="1"/>
              <a:t>трахеостомические</a:t>
            </a:r>
            <a:r>
              <a:rPr lang="ru-RU" sz="2400" dirty="0"/>
              <a:t> и (или) </a:t>
            </a:r>
            <a:r>
              <a:rPr lang="ru-RU" sz="2400" dirty="0" err="1"/>
              <a:t>энтеральные</a:t>
            </a:r>
            <a:r>
              <a:rPr lang="ru-RU" sz="2400" dirty="0"/>
              <a:t> (</a:t>
            </a:r>
            <a:r>
              <a:rPr lang="ru-RU" sz="2400" dirty="0" err="1"/>
              <a:t>назо</a:t>
            </a:r>
            <a:r>
              <a:rPr lang="ru-RU" sz="2400" dirty="0"/>
              <a:t>-, </a:t>
            </a:r>
            <a:r>
              <a:rPr lang="ru-RU" sz="2400" dirty="0" err="1"/>
              <a:t>оро</a:t>
            </a:r>
            <a:r>
              <a:rPr lang="ru-RU" sz="2400" dirty="0"/>
              <a:t>-, </a:t>
            </a:r>
            <a:r>
              <a:rPr lang="ru-RU" sz="2400" dirty="0" err="1"/>
              <a:t>гастральные</a:t>
            </a:r>
            <a:r>
              <a:rPr lang="ru-RU" sz="2400" dirty="0"/>
              <a:t>, </a:t>
            </a:r>
            <a:r>
              <a:rPr lang="ru-RU" sz="2400" dirty="0" err="1"/>
              <a:t>интестинальные</a:t>
            </a:r>
            <a:r>
              <a:rPr lang="ru-RU" sz="2400" dirty="0"/>
              <a:t>) трубки немедленно </a:t>
            </a:r>
            <a:r>
              <a:rPr lang="ru-RU" sz="2400" b="1" i="1" u="sng" dirty="0"/>
              <a:t>по устранении клинических показаний</a:t>
            </a:r>
            <a:r>
              <a:rPr lang="ru-RU" sz="2400" dirty="0"/>
              <a:t>.</a:t>
            </a:r>
          </a:p>
          <a:p>
            <a:r>
              <a:rPr lang="ru-RU" sz="2400" dirty="0"/>
              <a:t>3831. </a:t>
            </a:r>
            <a:r>
              <a:rPr lang="ru-RU" sz="2400" b="1" i="1" u="sng" dirty="0"/>
              <a:t>Во время проведения ИВЛ необходимо обеспечивать подъем головного конца кровати на 30 - 45 градусов </a:t>
            </a:r>
            <a:r>
              <a:rPr lang="ru-RU" sz="2400" dirty="0"/>
              <a:t>при отсутствии противопоказаний</a:t>
            </a:r>
            <a:r>
              <a:rPr lang="ru-RU" sz="2400" dirty="0" smtClean="0"/>
              <a:t>.</a:t>
            </a:r>
          </a:p>
          <a:p>
            <a:r>
              <a:rPr lang="ru-RU" sz="2400" dirty="0"/>
              <a:t>3832. Следует обеспечивать постоянное удаление секрета из </a:t>
            </a:r>
            <a:r>
              <a:rPr lang="ru-RU" sz="2400" dirty="0" err="1"/>
              <a:t>надманжеточного</a:t>
            </a:r>
            <a:r>
              <a:rPr lang="ru-RU" sz="2400" dirty="0"/>
              <a:t> пространства и контролировать </a:t>
            </a:r>
            <a:r>
              <a:rPr lang="ru-RU" sz="2400" b="1" i="1" u="sng" dirty="0"/>
              <a:t>давление в манжете - целевой уровень давления 25 - 30 см вод. ст</a:t>
            </a:r>
            <a:r>
              <a:rPr lang="ru-RU" sz="2400" b="1" i="1" u="sng" dirty="0" smtClean="0"/>
              <a:t>.</a:t>
            </a:r>
            <a:endParaRPr lang="ru-RU" sz="2400" b="1" i="1" u="sng" dirty="0"/>
          </a:p>
        </p:txBody>
      </p:sp>
    </p:spTree>
    <p:extLst>
      <p:ext uri="{BB962C8B-B14F-4D97-AF65-F5344CB8AC3E}">
        <p14:creationId xmlns:p14="http://schemas.microsoft.com/office/powerpoint/2010/main" xmlns="" val="991490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628800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Требования к организации и проведению мер профилактики ИСМП</a:t>
            </a:r>
          </a:p>
          <a:p>
            <a:r>
              <a:rPr lang="ru-RU" b="1" dirty="0"/>
              <a:t>в отделениях (палатах) реанимации и интенсивной терапии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6632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Постановление Главного государственного санитарного врача РФ от 28.01.2021 N 4 (ред. от 25.05.2022) "Об утверждении санитарных правил и норм СанПиН 3.3686-21 "Санитарно-эпидемиологические требования по профилактике инфекционных болезней" (вместе с "СанПиН 3.3686-21. Санитарные правила и нормы...") (Зарегистрировано в Минюсте России 15.02.2021 N 62500)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348880"/>
            <a:ext cx="8784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3811. В каждой МО разрабатывают и внедряют в работу </a:t>
            </a:r>
            <a:r>
              <a:rPr lang="ru-RU" sz="3200" b="1" i="1" dirty="0"/>
              <a:t>протокол катетеризации и ухода за внутрисосудистыми периферическими и центральными венозными и артериальными катетерами (в виде СОП). </a:t>
            </a:r>
            <a:r>
              <a:rPr lang="ru-RU" sz="3200" dirty="0"/>
              <a:t>Постановку сосудистых катетеров и уход за ними </a:t>
            </a:r>
            <a:r>
              <a:rPr lang="ru-RU" sz="3200" b="1" i="1" dirty="0"/>
              <a:t>должен проводить персонал, обученный соответствующей стандартной операционной процедуре</a:t>
            </a:r>
            <a:r>
              <a:rPr lang="ru-RU" sz="3200" b="1" i="1" dirty="0" smtClean="0"/>
              <a:t>.</a:t>
            </a:r>
            <a:endParaRPr lang="ru-RU" sz="3200" b="1" i="1" dirty="0"/>
          </a:p>
        </p:txBody>
      </p:sp>
    </p:spTree>
    <p:extLst>
      <p:ext uri="{BB962C8B-B14F-4D97-AF65-F5344CB8AC3E}">
        <p14:creationId xmlns:p14="http://schemas.microsoft.com/office/powerpoint/2010/main" xmlns="" val="84302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68631"/>
            <a:ext cx="87129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3765</a:t>
            </a:r>
            <a:r>
              <a:rPr lang="ru-RU" sz="3200" dirty="0"/>
              <a:t>. </a:t>
            </a:r>
            <a:r>
              <a:rPr lang="ru-RU" sz="3200" b="1" i="1" dirty="0"/>
              <a:t>В каждой МО разрабатывают и утверждают руководителем протокол </a:t>
            </a:r>
            <a:r>
              <a:rPr lang="ru-RU" sz="3200" b="1" i="1" dirty="0" err="1"/>
              <a:t>периоперационной</a:t>
            </a:r>
            <a:r>
              <a:rPr lang="ru-RU" sz="3200" b="1" i="1" dirty="0"/>
              <a:t> антибиотикопрофилактики </a:t>
            </a:r>
            <a:r>
              <a:rPr lang="ru-RU" sz="3200" dirty="0"/>
              <a:t>на основании национальных и международных </a:t>
            </a:r>
            <a:r>
              <a:rPr lang="ru-RU" sz="3200" b="1" i="1" dirty="0"/>
              <a:t>рекомендаций и с учетом данных локального микробиологического мониторинга</a:t>
            </a:r>
            <a:r>
              <a:rPr lang="ru-RU" sz="3200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6632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Постановление Главного государственного санитарного врача РФ от 28.01.2021 N 4 </a:t>
            </a:r>
            <a:r>
              <a:rPr lang="ru-RU" dirty="0"/>
              <a:t>(ред. от 25.05.2022) "Об утверждении санитарных правил и норм СанПиН 3.3686-21 "Санитарно-эпидемиологические требования по профилактике инфекционных болезней" (вместе с "СанПиН 3.3686-21. Санитарные правила и нормы...") (Зарегистрировано в Минюсте России 15.02.2021 N 62500)</a:t>
            </a:r>
          </a:p>
        </p:txBody>
      </p:sp>
    </p:spTree>
    <p:extLst>
      <p:ext uri="{BB962C8B-B14F-4D97-AF65-F5344CB8AC3E}">
        <p14:creationId xmlns:p14="http://schemas.microsoft.com/office/powerpoint/2010/main" xmlns="" val="252610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 t="3301"/>
          <a:stretch>
            <a:fillRect/>
          </a:stretch>
        </p:blipFill>
        <p:spPr bwMode="auto">
          <a:xfrm>
            <a:off x="0" y="-27384"/>
            <a:ext cx="9144000" cy="5526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4716016" y="1484784"/>
            <a:ext cx="1152128" cy="21602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4716016" y="2060848"/>
            <a:ext cx="1152128" cy="21602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5733256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>
                <a:solidFill>
                  <a:srgbClr val="0000FF"/>
                </a:solidFill>
                <a:hlinkClick r:id="rId3"/>
              </a:rPr>
              <a:t>https://rostovanesthesia.ru/poleznye-materialy-i-ssylki/shablony/shablon-perioperaczionnaya-antibiotikoprofilaktika</a:t>
            </a:r>
            <a:r>
              <a:rPr lang="en-US" b="1" u="sng" dirty="0" smtClean="0">
                <a:solidFill>
                  <a:srgbClr val="0000FF"/>
                </a:solidFill>
                <a:hlinkClick r:id="rId3"/>
              </a:rPr>
              <a:t>/</a:t>
            </a:r>
            <a:r>
              <a:rPr lang="ru-RU" b="1" u="sng" dirty="0" smtClean="0">
                <a:solidFill>
                  <a:srgbClr val="0000FF"/>
                </a:solidFill>
              </a:rPr>
              <a:t> </a:t>
            </a:r>
            <a:endParaRPr lang="ru-RU" b="1" u="sng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700808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2.3 ЭПИДЕМИОЛОГИЧЕСКАЯ БЕЗОПАСНОСТЬ (ПРОФИЛАКТИКА ИНФЕКЦИЙ, СВЯЗАННЫХ С ОКАЗАНИЕМ МЕДИЦИНСКОЙ ПОМОЩИ (ИСМП))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6632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ФЕДЕРАЛЬНАЯ СЛУЖБА ПО НАДЗОРУ В СФЕРЕ ЗДРАВООХРАНЕНИЯ</a:t>
            </a:r>
          </a:p>
          <a:p>
            <a:pPr algn="ctr"/>
            <a:r>
              <a:rPr lang="ru-RU" b="1" dirty="0"/>
              <a:t> </a:t>
            </a:r>
          </a:p>
          <a:p>
            <a:pPr algn="ctr"/>
            <a:r>
              <a:rPr lang="ru-RU" b="1" dirty="0" smtClean="0"/>
              <a:t>ПРЕДЛОЖЕНИЯ </a:t>
            </a:r>
            <a:r>
              <a:rPr lang="ru-RU" b="1" dirty="0"/>
              <a:t>(ПРАКТИЧЕСКИЕ </a:t>
            </a:r>
            <a:r>
              <a:rPr lang="ru-RU" b="1" dirty="0" smtClean="0"/>
              <a:t>РЕКОМЕНДАЦИИ) ПО </a:t>
            </a:r>
            <a:r>
              <a:rPr lang="ru-RU" b="1" dirty="0"/>
              <a:t>ОРГАНИЗАЦИИ ВНУТРЕННЕГО КОНТРОЛЯ </a:t>
            </a:r>
            <a:r>
              <a:rPr lang="ru-RU" b="1" dirty="0" smtClean="0"/>
              <a:t>КАЧЕСТВА И </a:t>
            </a:r>
            <a:r>
              <a:rPr lang="ru-RU" b="1" dirty="0"/>
              <a:t>БЕЗОПАСНОСТИ МЕДИЦИНСКОЙ ДЕЯТЕЛЬНОСТИ</a:t>
            </a:r>
          </a:p>
          <a:p>
            <a:pPr algn="ctr"/>
            <a:r>
              <a:rPr lang="ru-RU" b="1" dirty="0"/>
              <a:t>В МЕДИЦИНСКОЙ ОРГАНИЗАЦИИ (СТАЦИОНАРЕ)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6967925"/>
              </p:ext>
            </p:extLst>
          </p:nvPr>
        </p:nvGraphicFramePr>
        <p:xfrm>
          <a:off x="179512" y="1669666"/>
          <a:ext cx="8784976" cy="52035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6137"/>
                <a:gridCol w="1100047"/>
                <a:gridCol w="2564264"/>
                <a:gridCol w="748104"/>
                <a:gridCol w="3816424"/>
              </a:tblGrid>
              <a:tr h="457950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3.14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271" marR="16271" marT="26768" marB="26768"/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Рациональное использование антибактериальных ЛС для профилактики и лечения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271" marR="16271" marT="26768" marB="26768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</a:rPr>
                        <a:t>Наличие алгоритмов антибиотикопрофилактики и терапии (в соответствии с профилем отделения)</a:t>
                      </a:r>
                      <a:endParaRPr lang="ru-RU" sz="1800" b="1" i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271" marR="16271" marT="26768" marB="2676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3.14.1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271" marR="16271" marT="26768" marB="26768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Проверить наличие алгоритмов АБ-профилактики и терапии в соответствии с профилем отделения, соответствие клиническим рекомендациям Минздрава России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271" marR="16271" marT="26768" marB="26768"/>
                </a:tc>
              </a:tr>
              <a:tr h="2961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Наличие и исполнение алгоритма периоперационной антибиотикопрофилактики и других алгоритмов применения антибиотиков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271" marR="16271" marT="26768" marB="2676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3.14.2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271" marR="16271" marT="26768" marB="26768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Проверить наличие АБ в алгоритмах в соответствующих подразделениях МО, в расчетных количествах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271" marR="16271" marT="26768" marB="26768"/>
                </a:tc>
              </a:tr>
              <a:tr h="2961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3.14.3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271" marR="16271" marT="26768" marB="26768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Оценить исполнение алгоритма АБ профилактики методом наблюдения (в операционной)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271" marR="16271" marT="26768" marB="26768"/>
                </a:tc>
              </a:tr>
              <a:tr h="4579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3.14.4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271" marR="16271" marT="26768" marB="26768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Проверить не менее 10 ИБ пациентов, которым в соответствии с алгоритмами должна была проведена АБ-профилактика, оценить соответствие алгоритму профилактики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271" marR="16271" marT="26768" marB="2676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9997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700808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2.3 ЭПИДЕМИОЛОГИЧЕСКАЯ БЕЗОПАСНОСТЬ (ПРОФИЛАКТИКА ИНФЕКЦИЙ, СВЯЗАННЫХ С ОКАЗАНИЕМ МЕДИЦИНСКОЙ ПОМОЩИ (ИСМП))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6632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ФЕДЕРАЛЬНАЯ СЛУЖБА ПО НАДЗОРУ В СФЕРЕ ЗДРАВООХРАНЕНИЯ</a:t>
            </a:r>
          </a:p>
          <a:p>
            <a:pPr algn="ctr"/>
            <a:r>
              <a:rPr lang="ru-RU" b="1" dirty="0"/>
              <a:t> </a:t>
            </a:r>
          </a:p>
          <a:p>
            <a:pPr algn="ctr"/>
            <a:r>
              <a:rPr lang="ru-RU" b="1" dirty="0" smtClean="0"/>
              <a:t>ПРЕДЛОЖЕНИЯ </a:t>
            </a:r>
            <a:r>
              <a:rPr lang="ru-RU" b="1" dirty="0"/>
              <a:t>(ПРАКТИЧЕСКИЕ </a:t>
            </a:r>
            <a:r>
              <a:rPr lang="ru-RU" b="1" dirty="0" smtClean="0"/>
              <a:t>РЕКОМЕНДАЦИИ) ПО </a:t>
            </a:r>
            <a:r>
              <a:rPr lang="ru-RU" b="1" dirty="0"/>
              <a:t>ОРГАНИЗАЦИИ ВНУТРЕННЕГО КОНТРОЛЯ </a:t>
            </a:r>
            <a:r>
              <a:rPr lang="ru-RU" b="1" dirty="0" smtClean="0"/>
              <a:t>КАЧЕСТВА И </a:t>
            </a:r>
            <a:r>
              <a:rPr lang="ru-RU" b="1" dirty="0"/>
              <a:t>БЕЗОПАСНОСТИ МЕДИЦИНСКОЙ ДЕЯТЕЛЬНОСТИ</a:t>
            </a:r>
          </a:p>
          <a:p>
            <a:pPr algn="ctr"/>
            <a:r>
              <a:rPr lang="ru-RU" b="1" dirty="0"/>
              <a:t>В МЕДИЦИНСКОЙ ОРГАНИЗАЦИИ (СТАЦИОНАРЕ)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03581169"/>
              </p:ext>
            </p:extLst>
          </p:nvPr>
        </p:nvGraphicFramePr>
        <p:xfrm>
          <a:off x="179512" y="1669666"/>
          <a:ext cx="8784976" cy="4619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6137"/>
                <a:gridCol w="1100047"/>
                <a:gridCol w="2564264"/>
                <a:gridCol w="748104"/>
                <a:gridCol w="3816424"/>
              </a:tblGrid>
              <a:tr h="11050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3.14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271" marR="16271" marT="26768" marB="26768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Рациональное использование антибактериальных ЛС для профилактики и лечения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271" marR="16271" marT="26768" marB="26768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Назначение АБ в терапевтических дозировках с лечебной целью </a:t>
                      </a:r>
                      <a:r>
                        <a:rPr lang="ru-RU" sz="2000" b="1" i="1" dirty="0">
                          <a:effectLst/>
                        </a:rPr>
                        <a:t>обосновано в истории болезни </a:t>
                      </a:r>
                      <a:r>
                        <a:rPr lang="ru-RU" sz="2000" dirty="0">
                          <a:effectLst/>
                        </a:rPr>
                        <a:t>и соответствует алгоритмам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271" marR="16271" marT="26768" marB="2676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3.14.6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271" marR="16271" marT="26768" marB="26768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Проверить не менее 10 ИБ пациентов, которым были назначены АБ в терапевтических дозах на предмет соответствия алгоритмам лечения, включая: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 </a:t>
                      </a:r>
                      <a:r>
                        <a:rPr lang="ru-RU" sz="2000" b="1" i="1" dirty="0">
                          <a:effectLst/>
                        </a:rPr>
                        <a:t>Первоначальное назначение эмпирической схемы в соответствии с алгоритмами, разработанными в МО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 </a:t>
                      </a:r>
                      <a:r>
                        <a:rPr lang="ru-RU" sz="2000" b="1" i="1" dirty="0">
                          <a:effectLst/>
                        </a:rPr>
                        <a:t>Показания к смене препаратов при неэффективности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 Перевод на пероральные формы приема АБ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 </a:t>
                      </a:r>
                      <a:r>
                        <a:rPr lang="ru-RU" sz="2000" b="1" i="1" dirty="0">
                          <a:effectLst/>
                        </a:rPr>
                        <a:t>Алгоритм отмены АБ</a:t>
                      </a:r>
                      <a:endParaRPr lang="ru-RU" sz="2000" b="1" i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271" marR="16271" marT="26768" marB="2676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5838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81033" y="2924944"/>
            <a:ext cx="3781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2.4 ЛЕКАРСТВЕННАЯ БЕЗОПАСНОСТЬ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6632"/>
            <a:ext cx="86409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ФЕДЕРАЛЬНАЯ СЛУЖБА ПО НАДЗОРУ В СФЕРЕ ЗДРАВООХРАНЕНИЯ</a:t>
            </a:r>
          </a:p>
          <a:p>
            <a:pPr algn="ctr"/>
            <a:r>
              <a:rPr lang="ru-RU" b="1" dirty="0"/>
              <a:t> </a:t>
            </a:r>
          </a:p>
          <a:p>
            <a:pPr algn="ctr"/>
            <a:r>
              <a:rPr lang="ru-RU" b="1" dirty="0"/>
              <a:t>ФЕДЕРАЛЬНОЕ ГОСУДАРСТВЕННОЕ БЮДЖЕТНОЕ УЧРЕЖДЕНИЕ</a:t>
            </a:r>
          </a:p>
          <a:p>
            <a:pPr algn="ctr"/>
            <a:r>
              <a:rPr lang="ru-RU" b="1" dirty="0"/>
              <a:t>"ЦЕНТР МОНИТОРИНГА И КЛИНИКО-ЭКОНОМИЧЕСКОЙ</a:t>
            </a:r>
          </a:p>
          <a:p>
            <a:pPr algn="ctr"/>
            <a:r>
              <a:rPr lang="ru-RU" b="1" dirty="0"/>
              <a:t>ЭКСПЕРТИЗЫ" РОСЗДРАВНАДЗОРА</a:t>
            </a:r>
          </a:p>
          <a:p>
            <a:pPr algn="ctr"/>
            <a:r>
              <a:rPr lang="ru-RU" b="1" dirty="0"/>
              <a:t> </a:t>
            </a:r>
          </a:p>
          <a:p>
            <a:pPr algn="ctr"/>
            <a:r>
              <a:rPr lang="ru-RU" b="1" dirty="0"/>
              <a:t>ПРЕДЛОЖЕНИЯ (ПРАКТИЧЕСКИЕ </a:t>
            </a:r>
            <a:r>
              <a:rPr lang="ru-RU" b="1" dirty="0" smtClean="0"/>
              <a:t>РЕКОМЕНДАЦИИ) ПО </a:t>
            </a:r>
            <a:r>
              <a:rPr lang="ru-RU" b="1" dirty="0"/>
              <a:t>ОРГАНИЗАЦИИ ВНУТРЕННЕГО КОНТРОЛЯ </a:t>
            </a:r>
            <a:r>
              <a:rPr lang="ru-RU" b="1" dirty="0" smtClean="0"/>
              <a:t>КАЧЕСТВА И </a:t>
            </a:r>
            <a:r>
              <a:rPr lang="ru-RU" b="1" dirty="0"/>
              <a:t>БЕЗОПАСНОСТИ МЕДИЦИНСКОЙ ДЕЯТЕЛЬНОСТИ</a:t>
            </a:r>
          </a:p>
          <a:p>
            <a:pPr algn="ctr"/>
            <a:r>
              <a:rPr lang="ru-RU" b="1" dirty="0"/>
              <a:t>В МЕДИЦИНСКОЙ ОРГАНИЗАЦИИ (СТАЦИОНАРЕ)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429000"/>
            <a:ext cx="87849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Ошибки, связанные с использованием ЛП, характерны для всех четырех </a:t>
            </a:r>
            <a:r>
              <a:rPr lang="ru-RU" sz="2400" dirty="0" smtClean="0"/>
              <a:t>этапов, </a:t>
            </a:r>
            <a:r>
              <a:rPr lang="ru-RU" sz="2400" dirty="0"/>
              <a:t>включая:</a:t>
            </a:r>
          </a:p>
          <a:p>
            <a:r>
              <a:rPr lang="ru-RU" sz="2400" dirty="0"/>
              <a:t>- Назначение ЛС (39% ошибок) - </a:t>
            </a:r>
            <a:r>
              <a:rPr lang="ru-RU" sz="2400" b="1" dirty="0"/>
              <a:t>неправильный выбор препарата/препаратов</a:t>
            </a:r>
            <a:r>
              <a:rPr lang="ru-RU" sz="2400" dirty="0"/>
              <a:t> (критически важная проблема), </a:t>
            </a:r>
            <a:r>
              <a:rPr lang="ru-RU" sz="2400" b="1" dirty="0"/>
              <a:t>назначение без учета противопоказаний </a:t>
            </a:r>
            <a:r>
              <a:rPr lang="ru-RU" sz="2400" dirty="0"/>
              <a:t>(связанных с определенным заболеванием или приемом других лекарственных средств), назначение несертифицированных лекарств, </a:t>
            </a:r>
            <a:r>
              <a:rPr lang="ru-RU" sz="2400" b="1" dirty="0"/>
              <a:t>повторное назначение лекарства без оценки его эффективности</a:t>
            </a:r>
            <a:r>
              <a:rPr lang="ru-RU" sz="2400" dirty="0"/>
              <a:t> и переносимости пациентом и т.д.</a:t>
            </a:r>
          </a:p>
        </p:txBody>
      </p:sp>
    </p:spTree>
    <p:extLst>
      <p:ext uri="{BB962C8B-B14F-4D97-AF65-F5344CB8AC3E}">
        <p14:creationId xmlns:p14="http://schemas.microsoft.com/office/powerpoint/2010/main" xmlns="" val="105791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7066" y="3861048"/>
            <a:ext cx="856895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/>
              <a:t>В МО должны быть разработаны стандарты операционных процедур (СОП), в которых </a:t>
            </a:r>
            <a:r>
              <a:rPr lang="ru-RU" sz="2300" b="1" dirty="0"/>
              <a:t>с учетом условий и возможностей медицинских организаций</a:t>
            </a:r>
            <a:r>
              <a:rPr lang="ru-RU" sz="2300" dirty="0"/>
              <a:t>, особенностей клинических отделений, предусматриваются </a:t>
            </a:r>
            <a:r>
              <a:rPr lang="ru-RU" sz="2300" b="1" dirty="0"/>
              <a:t>основные требования (стандарт) проводимых манипуляций</a:t>
            </a:r>
            <a:r>
              <a:rPr lang="ru-RU" sz="2300" dirty="0"/>
              <a:t> с позиций </a:t>
            </a:r>
            <a:r>
              <a:rPr lang="ru-RU" sz="2300" b="1" i="1" dirty="0"/>
              <a:t>эпидемиологической безопасности и критериев оценки качества медицинской помощи</a:t>
            </a:r>
            <a:r>
              <a:rPr lang="ru-RU" sz="2300" dirty="0"/>
              <a:t>. Персонал проходит обучение по данным СОП с последующей проверкой их соблюдения.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700808"/>
            <a:ext cx="85689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Обеспечение санитарно-эпидемиологического </a:t>
            </a:r>
            <a:r>
              <a:rPr lang="ru-RU" sz="2800" b="1" dirty="0" smtClean="0"/>
              <a:t>благополучия в </a:t>
            </a:r>
            <a:r>
              <a:rPr lang="ru-RU" sz="2800" b="1" dirty="0"/>
              <a:t>целях предупреждения возникновения и распространения </a:t>
            </a:r>
            <a:r>
              <a:rPr lang="ru-RU" sz="2800" b="1" u="sng" dirty="0"/>
              <a:t>инфекций, связанных с оказанием медицинской помощи</a:t>
            </a:r>
            <a:r>
              <a:rPr lang="ru-RU" sz="2800" dirty="0"/>
              <a:t> </a:t>
            </a:r>
            <a:r>
              <a:rPr lang="ru-RU" sz="2800" dirty="0" smtClean="0"/>
              <a:t>- </a:t>
            </a:r>
            <a:r>
              <a:rPr lang="ru-RU" sz="2800" b="1" dirty="0" smtClean="0"/>
              <a:t>ИСМП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88640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/>
              <a:t>Постановление Главного государственного санитарного врача РФ от 28.01.2021 N 4 </a:t>
            </a:r>
            <a:r>
              <a:rPr lang="ru-RU" dirty="0"/>
              <a:t>(ред. от 25.05.2022) "Об утверждении санитарных правил и норм СанПиН 3.3686-21 "Санитарно-эпидемиологические требования по профилактике инфекционных болезней" (вместе с "СанПиН 3.3686-21. Санитарные правила и нормы...") (Зарегистрировано в Минюсте России 15.02.2021 N 62500)</a:t>
            </a:r>
          </a:p>
        </p:txBody>
      </p:sp>
    </p:spTree>
    <p:extLst>
      <p:ext uri="{BB962C8B-B14F-4D97-AF65-F5344CB8AC3E}">
        <p14:creationId xmlns:p14="http://schemas.microsoft.com/office/powerpoint/2010/main" xmlns="" val="86375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81033" y="1340768"/>
            <a:ext cx="3781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2.4 ЛЕКАРСТВЕННАЯ БЕЗОПАСНОСТЬ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6632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ФЕДЕРАЛЬНАЯ СЛУЖБА ПО НАДЗОРУ В СФЕРЕ ЗДРАВООХРАНЕНИЯ</a:t>
            </a:r>
          </a:p>
          <a:p>
            <a:pPr algn="ctr"/>
            <a:r>
              <a:rPr lang="ru-RU" b="1" dirty="0" smtClean="0"/>
              <a:t>ПРЕДЛОЖЕНИЯ </a:t>
            </a:r>
            <a:r>
              <a:rPr lang="ru-RU" b="1" dirty="0"/>
              <a:t>(ПРАКТИЧЕСКИЕ </a:t>
            </a:r>
            <a:r>
              <a:rPr lang="ru-RU" b="1" dirty="0" smtClean="0"/>
              <a:t>РЕКОМЕНДАЦИИ) ПО </a:t>
            </a:r>
            <a:r>
              <a:rPr lang="ru-RU" b="1" dirty="0"/>
              <a:t>ОРГАНИЗАЦИИ ВНУТРЕННЕГО КОНТРОЛЯ </a:t>
            </a:r>
            <a:r>
              <a:rPr lang="ru-RU" b="1" dirty="0" smtClean="0"/>
              <a:t>КАЧЕСТВА И </a:t>
            </a:r>
            <a:r>
              <a:rPr lang="ru-RU" b="1" dirty="0"/>
              <a:t>БЕЗОПАСНОСТИ МЕДИЦИНСКОЙ ДЕЯТЕЛЬНОСТИ</a:t>
            </a:r>
          </a:p>
          <a:p>
            <a:pPr algn="ctr"/>
            <a:r>
              <a:rPr lang="ru-RU" b="1" dirty="0"/>
              <a:t>В МЕДИЦИНСКОЙ ОРГАНИЗАЦИИ (СТАЦИОНАРЕ)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700808"/>
            <a:ext cx="87849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Ошибки, связанные с использованием ЛП, характерны для всех четырех </a:t>
            </a:r>
            <a:r>
              <a:rPr lang="ru-RU" sz="2400" dirty="0" smtClean="0"/>
              <a:t>этапов, </a:t>
            </a:r>
            <a:r>
              <a:rPr lang="ru-RU" sz="2400" dirty="0"/>
              <a:t>включая:</a:t>
            </a:r>
          </a:p>
          <a:p>
            <a:r>
              <a:rPr lang="ru-RU" sz="2400" dirty="0" smtClean="0"/>
              <a:t>- </a:t>
            </a:r>
            <a:r>
              <a:rPr lang="ru-RU" sz="2400" dirty="0"/>
              <a:t>Использование (прием, введение) (38%) - отсутствие доступности лекарств для оказания экстренной медицинской помощи в стационаре, </a:t>
            </a:r>
            <a:r>
              <a:rPr lang="ru-RU" sz="2400" b="1" u="sng" dirty="0"/>
              <a:t>несвоевременное введение лекарственных средств</a:t>
            </a:r>
            <a:r>
              <a:rPr lang="ru-RU" sz="2400" dirty="0"/>
              <a:t>, неправильный путь введения, недооценка важности информирования пациента о побочных эффектах, отсутствие обучения пациента приему лекарств, отсутствие контроля в эффективности лечения.</a:t>
            </a:r>
          </a:p>
          <a:p>
            <a:r>
              <a:rPr lang="ru-RU" sz="2400" dirty="0"/>
              <a:t>Наиболее часто нежелательные реакции связаны с назначением </a:t>
            </a:r>
            <a:r>
              <a:rPr lang="ru-RU" sz="2400" b="1" u="sng" dirty="0"/>
              <a:t>антибиотиков</a:t>
            </a:r>
            <a:r>
              <a:rPr lang="ru-RU" sz="2400" dirty="0"/>
              <a:t>, химиотерапевтических средств, </a:t>
            </a:r>
            <a:r>
              <a:rPr lang="ru-RU" sz="2400" b="1" u="sng" dirty="0"/>
              <a:t>анальгетиков</a:t>
            </a:r>
            <a:r>
              <a:rPr lang="ru-RU" sz="2400" dirty="0"/>
              <a:t>, психотропных средств, сердечных гликозидов, мочегонных, инсулина, препаратов калия. Большинство осложнений при использовании ЛС - предотвратимо.</a:t>
            </a:r>
          </a:p>
        </p:txBody>
      </p:sp>
    </p:spTree>
    <p:extLst>
      <p:ext uri="{BB962C8B-B14F-4D97-AF65-F5344CB8AC3E}">
        <p14:creationId xmlns:p14="http://schemas.microsoft.com/office/powerpoint/2010/main" xmlns="" val="315442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81033" y="1772816"/>
            <a:ext cx="3781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2.4 ЛЕКАРСТВЕННАЯ БЕЗОПАСНОСТЬ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6632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ФЕДЕРАЛЬНАЯ СЛУЖБА ПО НАДЗОРУ В СФЕРЕ ЗДРАВООХРАНЕНИЯ</a:t>
            </a:r>
          </a:p>
          <a:p>
            <a:pPr algn="ctr"/>
            <a:r>
              <a:rPr lang="ru-RU" b="1" dirty="0"/>
              <a:t> </a:t>
            </a:r>
          </a:p>
          <a:p>
            <a:pPr algn="ctr"/>
            <a:r>
              <a:rPr lang="ru-RU" b="1" dirty="0"/>
              <a:t>ПРЕДЛОЖЕНИЯ (ПРАКТИЧЕСКИЕ </a:t>
            </a:r>
            <a:r>
              <a:rPr lang="ru-RU" b="1" dirty="0" smtClean="0"/>
              <a:t>РЕКОМЕНДАЦИИ) ПО </a:t>
            </a:r>
            <a:r>
              <a:rPr lang="ru-RU" b="1" dirty="0"/>
              <a:t>ОРГАНИЗАЦИИ ВНУТРЕННЕГО КОНТРОЛЯ </a:t>
            </a:r>
            <a:r>
              <a:rPr lang="ru-RU" b="1" dirty="0" smtClean="0"/>
              <a:t>КАЧЕСТВА И </a:t>
            </a:r>
            <a:r>
              <a:rPr lang="ru-RU" b="1" dirty="0"/>
              <a:t>БЕЗОПАСНОСТИ МЕДИЦИНСКОЙ ДЕЯТЕЛЬНОСТИ</a:t>
            </a:r>
          </a:p>
          <a:p>
            <a:pPr algn="ctr"/>
            <a:r>
              <a:rPr lang="ru-RU" b="1" dirty="0"/>
              <a:t>В МЕДИЦИНСКОЙ ОРГАНИЗАЦИИ (СТАЦИОНАРЕ)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172920"/>
            <a:ext cx="87849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Ошибки, связанные с использованием ЛП, характерны для всех четырех </a:t>
            </a:r>
            <a:r>
              <a:rPr lang="ru-RU" sz="3200" dirty="0" smtClean="0"/>
              <a:t>этапов, </a:t>
            </a:r>
            <a:r>
              <a:rPr lang="ru-RU" sz="3200" dirty="0"/>
              <a:t>включая:</a:t>
            </a:r>
          </a:p>
          <a:p>
            <a:r>
              <a:rPr lang="ru-RU" sz="3200" dirty="0"/>
              <a:t>- Передача информации о назначении (12%) - </a:t>
            </a:r>
            <a:r>
              <a:rPr lang="ru-RU" sz="3200" b="1" i="1" dirty="0"/>
              <a:t>нечетко, неразборчиво сделанные надписи</a:t>
            </a:r>
            <a:r>
              <a:rPr lang="ru-RU" sz="3200" dirty="0"/>
              <a:t>, использование некорректных сокращений в листах назначения и т.д.</a:t>
            </a:r>
          </a:p>
          <a:p>
            <a:r>
              <a:rPr lang="ru-RU" sz="3200" dirty="0"/>
              <a:t>- </a:t>
            </a:r>
            <a:r>
              <a:rPr lang="ru-RU" sz="3200" b="1" i="1" dirty="0"/>
              <a:t>Дозирование, разведение </a:t>
            </a:r>
            <a:r>
              <a:rPr lang="ru-RU" sz="3200" dirty="0"/>
              <a:t>(11</a:t>
            </a:r>
            <a:r>
              <a:rPr lang="ru-RU" sz="3200" dirty="0" smtClean="0"/>
              <a:t>%).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113402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81033" y="1340768"/>
            <a:ext cx="3781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2.4 ЛЕКАРСТВЕННАЯ БЕЗОПАСНОСТЬ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6632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ФЕДЕРАЛЬНАЯ СЛУЖБА ПО НАДЗОРУ В СФЕРЕ ЗДРАВООХРАНЕНИЯ</a:t>
            </a:r>
          </a:p>
          <a:p>
            <a:pPr algn="ctr"/>
            <a:r>
              <a:rPr lang="ru-RU" b="1" dirty="0" smtClean="0"/>
              <a:t>ПРЕДЛОЖЕНИЯ </a:t>
            </a:r>
            <a:r>
              <a:rPr lang="ru-RU" b="1" dirty="0"/>
              <a:t>(ПРАКТИЧЕСКИЕ </a:t>
            </a:r>
            <a:r>
              <a:rPr lang="ru-RU" b="1" dirty="0" smtClean="0"/>
              <a:t>РЕКОМЕНДАЦИИ) ПО </a:t>
            </a:r>
            <a:r>
              <a:rPr lang="ru-RU" b="1" dirty="0"/>
              <a:t>ОРГАНИЗАЦИИ ВНУТРЕННЕГО КОНТРОЛЯ </a:t>
            </a:r>
            <a:r>
              <a:rPr lang="ru-RU" b="1" dirty="0" smtClean="0"/>
              <a:t>КАЧЕСТВА И </a:t>
            </a:r>
            <a:r>
              <a:rPr lang="ru-RU" b="1" dirty="0"/>
              <a:t>БЕЗОПАСНОСТИ МЕДИЦИНСКОЙ ДЕЯТЕЛЬНОСТИ</a:t>
            </a:r>
          </a:p>
          <a:p>
            <a:pPr algn="ctr"/>
            <a:r>
              <a:rPr lang="ru-RU" b="1" dirty="0"/>
              <a:t>В МЕДИЦИНСКОЙ ОРГАНИЗАЦИИ (СТАЦИОНАРЕ)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76593050"/>
              </p:ext>
            </p:extLst>
          </p:nvPr>
        </p:nvGraphicFramePr>
        <p:xfrm>
          <a:off x="179512" y="1772816"/>
          <a:ext cx="8856984" cy="51497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4056"/>
                <a:gridCol w="1656184"/>
                <a:gridCol w="504056"/>
                <a:gridCol w="1152128"/>
                <a:gridCol w="5040560"/>
              </a:tblGrid>
              <a:tr h="249843">
                <a:tc rowSpan="7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Процесс назначения и использования ЛП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204" marR="11204" marT="18432" marB="18432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Соблюдение алгоритма при назначении и использовании ЛП</a:t>
                      </a:r>
                      <a:r>
                        <a:rPr lang="ru-RU" sz="1800" dirty="0" smtClean="0">
                          <a:effectLst/>
                        </a:rPr>
                        <a:t>: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204" marR="11204" marT="18432" marB="18432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204" marR="11204" marT="18432" marB="18432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11204" marR="11204" marT="18432" marB="1843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Проверить не менее 10 ИБ на предмет соответствия назначений клиническим рекомендациям/стандартам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204" marR="11204" marT="18432" marB="18432"/>
                </a:tc>
              </a:tr>
              <a:tr h="2498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Правильное лекарство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204" marR="11204" marT="18432" marB="1843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4.9.1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204" marR="11204" marT="18432" marB="18432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</a:rPr>
                        <a:t>Оценить соответствие выбора ЛП клиническим </a:t>
                      </a:r>
                      <a:r>
                        <a:rPr lang="ru-RU" sz="1800" b="1" i="1" dirty="0" smtClean="0">
                          <a:effectLst/>
                        </a:rPr>
                        <a:t>рекомендациям/алгоритмам</a:t>
                      </a:r>
                      <a:endParaRPr lang="ru-RU" sz="1800" b="1" i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204" marR="11204" marT="18432" marB="18432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45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Правильная доза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204" marR="11204" marT="18432" marB="1843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4.9.2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204" marR="11204" marT="18432" marB="18432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Оценить </a:t>
                      </a:r>
                      <a:r>
                        <a:rPr lang="ru-RU" sz="1800" b="1" dirty="0">
                          <a:effectLst/>
                        </a:rPr>
                        <a:t>соответствие дозировок </a:t>
                      </a:r>
                      <a:r>
                        <a:rPr lang="ru-RU" sz="1800" dirty="0">
                          <a:effectLst/>
                        </a:rPr>
                        <a:t>ЛП </a:t>
                      </a:r>
                      <a:r>
                        <a:rPr lang="ru-RU" sz="1800" b="1" dirty="0">
                          <a:effectLst/>
                        </a:rPr>
                        <a:t>клиническим рекомендациям</a:t>
                      </a:r>
                      <a:r>
                        <a:rPr lang="ru-RU" sz="1800" dirty="0">
                          <a:effectLst/>
                        </a:rPr>
                        <a:t>, </a:t>
                      </a:r>
                      <a:r>
                        <a:rPr lang="ru-RU" sz="1800" b="1" dirty="0">
                          <a:effectLst/>
                        </a:rPr>
                        <a:t>коррекция дозы с учетом индивидуальных особенностей пациента</a:t>
                      </a:r>
                      <a:r>
                        <a:rPr lang="ru-RU" sz="1800" dirty="0">
                          <a:effectLst/>
                        </a:rPr>
                        <a:t>, наличие калькуляторов расчета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204" marR="11204" marT="18432" marB="18432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16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Правильный путь введения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204" marR="11204" marT="18432" marB="1843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4.9.3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204" marR="11204" marT="18432" marB="18432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Оценить соответствие пути введения ЛП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204" marR="11204" marT="18432" marB="18432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62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В правильное время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204" marR="11204" marT="18432" marB="1843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4.9.4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204" marR="11204" marT="18432" marB="18432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Оценить соответствие кратности назначения ЛП соблюдение сроков дачи, введения ЛП в соответствии с назначением с фиксацией времени введения/дачи ЛП в листах назначений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204" marR="11204" marT="18432" marB="18432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80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4.9.5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204" marR="11204" marT="18432" marB="18432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Проверить качество заполнения медицинской документации на предмет фиксации времени введения ЛП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204" marR="11204" marT="18432" marB="18432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98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Правильному пациенту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204" marR="11204" marT="18432" marB="1843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4.9.6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204" marR="11204" marT="18432" marB="18432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Оценить методом наблюдения исполнение персоналом алгоритма идентификации пациента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204" marR="11204" marT="18432" marB="18432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6734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81033" y="1340768"/>
            <a:ext cx="3781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2.4 ЛЕКАРСТВЕННАЯ БЕЗОПАСНОСТЬ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6632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ФЕДЕРАЛЬНАЯ СЛУЖБА ПО НАДЗОРУ В СФЕРЕ ЗДРАВООХРАНЕНИЯ</a:t>
            </a:r>
          </a:p>
          <a:p>
            <a:pPr algn="ctr"/>
            <a:r>
              <a:rPr lang="ru-RU" b="1" dirty="0" smtClean="0"/>
              <a:t>ПРЕДЛОЖЕНИЯ </a:t>
            </a:r>
            <a:r>
              <a:rPr lang="ru-RU" b="1" dirty="0"/>
              <a:t>(ПРАКТИЧЕСКИЕ </a:t>
            </a:r>
            <a:r>
              <a:rPr lang="ru-RU" b="1" dirty="0" smtClean="0"/>
              <a:t>РЕКОМЕНДАЦИИ) ПО </a:t>
            </a:r>
            <a:r>
              <a:rPr lang="ru-RU" b="1" dirty="0"/>
              <a:t>ОРГАНИЗАЦИИ ВНУТРЕННЕГО КОНТРОЛЯ </a:t>
            </a:r>
            <a:r>
              <a:rPr lang="ru-RU" b="1" dirty="0" smtClean="0"/>
              <a:t>КАЧЕСТВА И </a:t>
            </a:r>
            <a:r>
              <a:rPr lang="ru-RU" b="1" dirty="0"/>
              <a:t>БЕЗОПАСНОСТИ МЕДИЦИНСКОЙ ДЕЯТЕЛЬНОСТИ</a:t>
            </a:r>
          </a:p>
          <a:p>
            <a:pPr algn="ctr"/>
            <a:r>
              <a:rPr lang="ru-RU" b="1" dirty="0"/>
              <a:t>В МЕДИЦИНСКОЙ ОРГАНИЗАЦИИ (СТАЦИОНАРЕ)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26801271"/>
              </p:ext>
            </p:extLst>
          </p:nvPr>
        </p:nvGraphicFramePr>
        <p:xfrm>
          <a:off x="251517" y="1862816"/>
          <a:ext cx="8712971" cy="48065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8878"/>
                <a:gridCol w="1328478"/>
                <a:gridCol w="2307104"/>
                <a:gridCol w="576064"/>
                <a:gridCol w="4032447"/>
              </a:tblGrid>
              <a:tr h="454525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4.9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204" marR="11204" marT="18432" marB="18432"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Процесс назначения и использования ЛП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204" marR="11204" marT="18432" marB="1843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Наличие таблиц высших разовых и суточных доз ЛП, в том числе ядовитых, наркотических и сильнодействующих лекарственных средств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204" marR="11204" marT="18432" marB="1843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4.9.7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204" marR="11204" marT="18432" marB="1843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Проверить наличие таблиц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204" marR="11204" marT="18432" marB="18432"/>
                </a:tc>
              </a:tr>
              <a:tr h="3862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Наличие алгоритмов действий при передозировке или отравлении ЛП, включая таблицы противоядий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204" marR="11204" marT="18432" marB="1843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4.9.8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204" marR="11204" marT="18432" marB="1843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Проверить наличие алгоритмов действий персонала при передозировке или отравлении ЛП, включая таблицы противоядий во всех подразделениях МО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204" marR="11204" marT="18432" marB="18432"/>
                </a:tc>
              </a:tr>
              <a:tr h="3180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4.9.9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204" marR="11204" marT="18432" marB="1843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Оценить знания персонала алгоритмов действий, опросить не менее 5 сотрудников из разных подразделений МО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204" marR="11204" marT="18432" marB="18432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5670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81033" y="1340768"/>
            <a:ext cx="3781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2.4 ЛЕКАРСТВЕННАЯ БЕЗОПАСНОСТЬ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6632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ФЕДЕРАЛЬНАЯ СЛУЖБА ПО НАДЗОРУ В СФЕРЕ ЗДРАВООХРАНЕНИЯ</a:t>
            </a:r>
          </a:p>
          <a:p>
            <a:pPr algn="ctr"/>
            <a:r>
              <a:rPr lang="ru-RU" b="1" dirty="0" smtClean="0"/>
              <a:t>ПРЕДЛОЖЕНИЯ </a:t>
            </a:r>
            <a:r>
              <a:rPr lang="ru-RU" b="1" dirty="0"/>
              <a:t>(ПРАКТИЧЕСКИЕ </a:t>
            </a:r>
            <a:r>
              <a:rPr lang="ru-RU" b="1" dirty="0" smtClean="0"/>
              <a:t>РЕКОМЕНДАЦИИ) ПО </a:t>
            </a:r>
            <a:r>
              <a:rPr lang="ru-RU" b="1" dirty="0"/>
              <a:t>ОРГАНИЗАЦИИ ВНУТРЕННЕГО КОНТРОЛЯ </a:t>
            </a:r>
            <a:r>
              <a:rPr lang="ru-RU" b="1" dirty="0" smtClean="0"/>
              <a:t>КАЧЕСТВА И </a:t>
            </a:r>
            <a:r>
              <a:rPr lang="ru-RU" b="1" dirty="0"/>
              <a:t>БЕЗОПАСНОСТИ МЕДИЦИНСКОЙ ДЕЯТЕЛЬНОСТИ</a:t>
            </a:r>
          </a:p>
          <a:p>
            <a:pPr algn="ctr"/>
            <a:r>
              <a:rPr lang="ru-RU" b="1" dirty="0"/>
              <a:t>В МЕДИЦИНСКОЙ ОРГАНИЗАЦИИ (СТАЦИОНАРЕ)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80140755"/>
              </p:ext>
            </p:extLst>
          </p:nvPr>
        </p:nvGraphicFramePr>
        <p:xfrm>
          <a:off x="179512" y="2071021"/>
          <a:ext cx="8784979" cy="3987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2753"/>
                <a:gridCol w="1339457"/>
                <a:gridCol w="1654624"/>
                <a:gridCol w="709124"/>
                <a:gridCol w="4609021"/>
              </a:tblGrid>
              <a:tr h="31807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4.10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204" marR="11204" marT="18432" marB="18432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Контроль качества письменных назначений ЛП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204" marR="11204" marT="18432" marB="1843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Использование стандартных листов назначения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204" marR="11204" marT="18432" marB="1843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4.10.1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204" marR="11204" marT="18432" marB="1843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Проверить наличие стандартных листов назначений, проверить не менее 10 ИБ в разных подразделениях МО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204" marR="11204" marT="18432" marB="18432"/>
                </a:tc>
              </a:tr>
              <a:tr h="5909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Аккуратное и полное заполнение листов назначений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204" marR="11204" marT="18432" marB="1843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4.10.2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204" marR="11204" marT="18432" marB="1843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Оценить </a:t>
                      </a:r>
                      <a:r>
                        <a:rPr lang="ru-RU" sz="2000" b="1" dirty="0">
                          <a:effectLst/>
                        </a:rPr>
                        <a:t>качество заполнения листов назначений</a:t>
                      </a:r>
                      <a:r>
                        <a:rPr lang="ru-RU" sz="2000" dirty="0">
                          <a:effectLst/>
                        </a:rPr>
                        <a:t>, включая аккуратность заполнения (назначения написаны разборчиво/печатными буквами), использование стандартизированных сокращений, включая наличие наименования ЛС, доза, кратность, путь введения, время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204" marR="11204" marT="18432" marB="18432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957094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81033" y="1340768"/>
            <a:ext cx="3781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2.4 ЛЕКАРСТВЕННАЯ БЕЗОПАСНОСТЬ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6632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ФЕДЕРАЛЬНАЯ СЛУЖБА ПО НАДЗОРУ В СФЕРЕ ЗДРАВООХРАНЕНИЯ</a:t>
            </a:r>
          </a:p>
          <a:p>
            <a:pPr algn="ctr"/>
            <a:r>
              <a:rPr lang="ru-RU" b="1" dirty="0" smtClean="0"/>
              <a:t>ПРЕДЛОЖЕНИЯ </a:t>
            </a:r>
            <a:r>
              <a:rPr lang="ru-RU" b="1" dirty="0"/>
              <a:t>(ПРАКТИЧЕСКИЕ </a:t>
            </a:r>
            <a:r>
              <a:rPr lang="ru-RU" b="1" dirty="0" smtClean="0"/>
              <a:t>РЕКОМЕНДАЦИИ) ПО </a:t>
            </a:r>
            <a:r>
              <a:rPr lang="ru-RU" b="1" dirty="0"/>
              <a:t>ОРГАНИЗАЦИИ ВНУТРЕННЕГО КОНТРОЛЯ </a:t>
            </a:r>
            <a:r>
              <a:rPr lang="ru-RU" b="1" dirty="0" smtClean="0"/>
              <a:t>КАЧЕСТВА И </a:t>
            </a:r>
            <a:r>
              <a:rPr lang="ru-RU" b="1" dirty="0"/>
              <a:t>БЕЗОПАСНОСТИ МЕДИЦИНСКОЙ ДЕЯТЕЛЬНОСТИ</a:t>
            </a:r>
          </a:p>
          <a:p>
            <a:pPr algn="ctr"/>
            <a:r>
              <a:rPr lang="ru-RU" b="1" dirty="0"/>
              <a:t>В МЕДИЦИНСКОЙ ОРГАНИЗАЦИИ (СТАЦИОНАРЕ)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16614614"/>
              </p:ext>
            </p:extLst>
          </p:nvPr>
        </p:nvGraphicFramePr>
        <p:xfrm>
          <a:off x="179509" y="2091490"/>
          <a:ext cx="8784979" cy="39504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2753"/>
                <a:gridCol w="1339457"/>
                <a:gridCol w="2148233"/>
                <a:gridCol w="792088"/>
                <a:gridCol w="4032448"/>
              </a:tblGrid>
              <a:tr h="6592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4.11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204" marR="11204" marT="18432" marB="1843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Контроль качества вербальных назначений ЛС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204" marR="11204" marT="18432" marB="1843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При вербальном назначении использование алгоритма: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1. повтор наименования ЛП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2. повтор дозы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3. повтор пути введения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4. сообщение об окончании введения и т.д.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204" marR="11204" marT="18432" marB="1843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4.11.1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204" marR="11204" marT="18432" marB="1843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Оценить методом наблюдения (при наличии возможности) или опросить не менее 5 сотрудников из различных подразделений МО на предмет знания алгоритма вербальных назначений ЛП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204" marR="11204" marT="18432" marB="18432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097093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81033" y="1340768"/>
            <a:ext cx="3781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2.4 ЛЕКАРСТВЕННАЯ БЕЗОПАСНОСТЬ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6632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ФЕДЕРАЛЬНАЯ СЛУЖБА ПО НАДЗОРУ В СФЕРЕ ЗДРАВООХРАНЕНИЯ</a:t>
            </a:r>
          </a:p>
          <a:p>
            <a:pPr algn="ctr"/>
            <a:r>
              <a:rPr lang="ru-RU" b="1" dirty="0" smtClean="0"/>
              <a:t>ПРЕДЛОЖЕНИЯ </a:t>
            </a:r>
            <a:r>
              <a:rPr lang="ru-RU" b="1" dirty="0"/>
              <a:t>(ПРАКТИЧЕСКИЕ </a:t>
            </a:r>
            <a:r>
              <a:rPr lang="ru-RU" b="1" dirty="0" smtClean="0"/>
              <a:t>РЕКОМЕНДАЦИИ) ПО </a:t>
            </a:r>
            <a:r>
              <a:rPr lang="ru-RU" b="1" dirty="0"/>
              <a:t>ОРГАНИЗАЦИИ ВНУТРЕННЕГО КОНТРОЛЯ </a:t>
            </a:r>
            <a:r>
              <a:rPr lang="ru-RU" b="1" dirty="0" smtClean="0"/>
              <a:t>КАЧЕСТВА И </a:t>
            </a:r>
            <a:r>
              <a:rPr lang="ru-RU" b="1" dirty="0"/>
              <a:t>БЕЗОПАСНОСТИ МЕДИЦИНСКОЙ ДЕЯТЕЛЬНОСТИ</a:t>
            </a:r>
          </a:p>
          <a:p>
            <a:pPr algn="ctr"/>
            <a:r>
              <a:rPr lang="ru-RU" b="1" dirty="0"/>
              <a:t>В МЕДИЦИНСКОЙ ОРГАНИЗАЦИИ (СТАЦИОНАРЕ)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97084482"/>
              </p:ext>
            </p:extLst>
          </p:nvPr>
        </p:nvGraphicFramePr>
        <p:xfrm>
          <a:off x="179512" y="1772816"/>
          <a:ext cx="8712969" cy="46591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0040"/>
                <a:gridCol w="864096"/>
                <a:gridCol w="792088"/>
                <a:gridCol w="576064"/>
                <a:gridCol w="6120681"/>
              </a:tblGrid>
              <a:tr h="606856">
                <a:tc row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6.2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54846" marB="54846"/>
                </a:tc>
                <a:tc rowSpan="7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Наличие алгоритмов оказания экстренной помощи (для МО)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54846" marB="54846"/>
                </a:tc>
                <a:tc rowSpan="7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Наличие алгоритмов МО оказания экстренной помощи в подразделениях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54846" marB="5484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54846" marB="54846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Проверить наличие алгоритмов МО во всех подразделениях МО по следующим нозологиям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54846" marB="54846"/>
                </a:tc>
              </a:tr>
              <a:tr h="2754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6.2.1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54846" marB="54846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СЛР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54846" marB="54846"/>
                </a:tc>
              </a:tr>
              <a:tr h="2754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6.2.2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54846" marB="54846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Анафилактический шок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54846" marB="54846"/>
                </a:tc>
              </a:tr>
              <a:tr h="2754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6.2.3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54846" marB="54846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Первичная помощь при шоке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54846" marB="54846"/>
                </a:tc>
              </a:tr>
              <a:tr h="7725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6.2.4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54846" marB="54846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Оценить знания персонала алгоритмов, опросить не менее 5 сотрудников из различных подразделений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54846" marB="54846"/>
                </a:tc>
              </a:tr>
              <a:tr h="9382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6.2.5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54846" marB="54846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Оценить знания и навыки персонала оказания экстренной помощи методом наблюдения (при возможности), проведя практическое занятие с решением клинических задач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54846" marB="54846"/>
                </a:tc>
              </a:tr>
              <a:tr h="93829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6.2.6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54846" marB="54846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Оценить организацию работы по разработке и регулярному обновлению алгоритмов МО, проверить состав групп (</a:t>
                      </a:r>
                      <a:r>
                        <a:rPr lang="ru-RU" sz="1800" dirty="0" err="1">
                          <a:effectLst/>
                        </a:rPr>
                        <a:t>мультидисциплинарность</a:t>
                      </a:r>
                      <a:r>
                        <a:rPr lang="ru-RU" sz="1800" dirty="0">
                          <a:effectLst/>
                        </a:rPr>
                        <a:t>), наличие протоколов совещаний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54846" marB="5484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270981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 l="25497" t="18716" b="12033"/>
          <a:stretch>
            <a:fillRect/>
          </a:stretch>
        </p:blipFill>
        <p:spPr bwMode="auto">
          <a:xfrm>
            <a:off x="0" y="0"/>
            <a:ext cx="6402126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516216" y="188640"/>
            <a:ext cx="24837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>
                <a:solidFill>
                  <a:srgbClr val="0000FF"/>
                </a:solidFill>
              </a:rPr>
              <a:t>https://rostovanesthesia.ru/poleznye-materialy-i-ssylki/shablony/shablon-oformleniya-reanimaczionnyh-meropriyatij-pri-fibrillyaczii-zheludochkov/</a:t>
            </a:r>
            <a:endParaRPr lang="ru-RU" b="1" u="sng" dirty="0">
              <a:solidFill>
                <a:srgbClr val="0000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16216" y="2924944"/>
            <a:ext cx="24837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https://rostovanesthesia.ru/poleznye-materialy-i-ssylki/shablony/shablon-oformleniya-reanimaczionnyh-meropriyatij-pri-asistolii/</a:t>
            </a:r>
            <a:endParaRPr lang="ru-RU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255792" cy="6746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228184" y="379685"/>
            <a:ext cx="291581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Создан на основании:</a:t>
            </a:r>
          </a:p>
          <a:p>
            <a:r>
              <a:rPr lang="ru-RU" sz="1200" dirty="0" smtClean="0"/>
              <a:t>Клинических рекомендаций «Желудочковые нарушения ритма. Желудочковые тахикардии и внезапная сердечная смерть», одобрено на заседании Научно-практического совета Министерства здравоохранения Российской Федерации (заседание от 16.10.2020г. протокол №38/2-3-4). Ссылка на документ: </a:t>
            </a:r>
            <a:r>
              <a:rPr lang="ru-RU" sz="1200" b="1" dirty="0" smtClean="0">
                <a:hlinkClick r:id="rId3"/>
              </a:rPr>
              <a:t>Желудочковые-нарушения-ритма.-Желудочковые-тахикардии-и-внезапная-сердечная-смерть-2020</a:t>
            </a:r>
            <a:endParaRPr lang="ru-RU" sz="1200" dirty="0" smtClean="0"/>
          </a:p>
          <a:p>
            <a:r>
              <a:rPr lang="ru-RU" sz="1200" dirty="0" smtClean="0"/>
              <a:t>Приказа Минздрава России от 05.07.2016 N 454н «Об утверждении стандарта скорой медицинской помощи при внезапной сердечной смерти» (Зарегистрировано в Минюсте России 15.07.2016 N 42861). Ссылка на документ: </a:t>
            </a:r>
            <a:r>
              <a:rPr lang="ru-RU" sz="1200" b="1" dirty="0" smtClean="0">
                <a:hlinkClick r:id="rId4"/>
              </a:rPr>
              <a:t>Приказ Минздрава России от 05.07.2016 N 454н «</a:t>
            </a:r>
            <a:endParaRPr lang="ru-RU" sz="1200" dirty="0" smtClean="0"/>
          </a:p>
          <a:p>
            <a:r>
              <a:rPr lang="ru-RU" sz="1200" dirty="0" smtClean="0"/>
              <a:t>Рекомендации по проведению реанимационных мероприятий Европейского совета по реанимации (пересмотр 2015 г.) / под ред. </a:t>
            </a:r>
            <a:r>
              <a:rPr lang="ru-RU" sz="1200" dirty="0" err="1" smtClean="0"/>
              <a:t>члена-корреспондетна</a:t>
            </a:r>
            <a:r>
              <a:rPr lang="ru-RU" sz="1200" dirty="0" smtClean="0"/>
              <a:t> РАМН В.В. Мороза. М 3-е издание, переработанное и дополненное. — М.: НИИОР, НСР, 2016. — 192 с. Ссылка на документ:  </a:t>
            </a:r>
            <a:r>
              <a:rPr lang="ru-RU" sz="1200" b="1" dirty="0" smtClean="0">
                <a:hlinkClick r:id="rId5"/>
              </a:rPr>
              <a:t>Рекомендации по проведению реанимационных мероприятий</a:t>
            </a:r>
            <a:endParaRPr lang="ru-RU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6" y="0"/>
            <a:ext cx="47293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0"/>
            <a:ext cx="4788024" cy="689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700808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2.3 ЭПИДЕМИОЛОГИЧЕСКАЯ БЕЗОПАСНОСТЬ (ПРОФИЛАКТИКА ИНФЕКЦИЙ, СВЯЗАННЫХ С ОКАЗАНИЕМ МЕДИЦИНСКОЙ ПОМОЩИ (ИСМП))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6632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ФЕДЕРАЛЬНАЯ СЛУЖБА ПО НАДЗОРУ В СФЕРЕ ЗДРАВООХРАНЕНИЯ</a:t>
            </a:r>
          </a:p>
          <a:p>
            <a:pPr algn="ctr"/>
            <a:r>
              <a:rPr lang="ru-RU" b="1" dirty="0"/>
              <a:t> </a:t>
            </a:r>
          </a:p>
          <a:p>
            <a:pPr algn="ctr"/>
            <a:r>
              <a:rPr lang="ru-RU" b="1" dirty="0" smtClean="0"/>
              <a:t>ПРЕДЛОЖЕНИЯ </a:t>
            </a:r>
            <a:r>
              <a:rPr lang="ru-RU" b="1" dirty="0"/>
              <a:t>(ПРАКТИЧЕСКИЕ </a:t>
            </a:r>
            <a:r>
              <a:rPr lang="ru-RU" b="1" dirty="0" smtClean="0"/>
              <a:t>РЕКОМЕНДАЦИИ) ПО </a:t>
            </a:r>
            <a:r>
              <a:rPr lang="ru-RU" b="1" dirty="0"/>
              <a:t>ОРГАНИЗАЦИИ ВНУТРЕННЕГО КОНТРОЛЯ </a:t>
            </a:r>
            <a:r>
              <a:rPr lang="ru-RU" b="1" dirty="0" smtClean="0"/>
              <a:t>КАЧЕСТВА И </a:t>
            </a:r>
            <a:r>
              <a:rPr lang="ru-RU" b="1" dirty="0"/>
              <a:t>БЕЗОПАСНОСТИ МЕДИЦИНСКОЙ ДЕЯТЕЛЬНОСТИ</a:t>
            </a:r>
          </a:p>
          <a:p>
            <a:pPr algn="ctr"/>
            <a:r>
              <a:rPr lang="ru-RU" b="1" dirty="0"/>
              <a:t>В МЕДИЦИНСКОЙ ОРГАНИЗАЦИИ (СТАЦИОНАРЕ)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77239180"/>
              </p:ext>
            </p:extLst>
          </p:nvPr>
        </p:nvGraphicFramePr>
        <p:xfrm>
          <a:off x="179512" y="2495908"/>
          <a:ext cx="8784976" cy="40812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2582"/>
                <a:gridCol w="1328478"/>
                <a:gridCol w="1172187"/>
                <a:gridCol w="625166"/>
                <a:gridCol w="5346563"/>
              </a:tblGrid>
              <a:tr h="169752">
                <a:tc rowSpan="9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3.7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674" marR="16674" marT="27431" marB="27431"/>
                </a:tc>
                <a:tc rowSpan="9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Обеспечение эпидемиологической безопасности медицинских технологий (при инвазивных вмешательствах)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674" marR="16674" marT="27431" marB="27431"/>
                </a:tc>
                <a:tc rowSpan="9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Наличие и регулярное обновление СОПов (инвазивных процедур)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674" marR="16674" marT="27431" marB="2743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674" marR="16674" marT="27431" marB="27431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Проверить наличие </a:t>
                      </a:r>
                      <a:r>
                        <a:rPr lang="ru-RU" sz="2000" dirty="0" err="1">
                          <a:effectLst/>
                        </a:rPr>
                        <a:t>СОПов</a:t>
                      </a:r>
                      <a:r>
                        <a:rPr lang="ru-RU" sz="2000" dirty="0">
                          <a:effectLst/>
                        </a:rPr>
                        <a:t>: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674" marR="16674" marT="27431" marB="27431"/>
                </a:tc>
              </a:tr>
              <a:tr h="2718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3.7.1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674" marR="16674" marT="27431" marB="27431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Катетеризация периферических сосудов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674" marR="16674" marT="27431" marB="27431"/>
                </a:tc>
              </a:tr>
              <a:tr h="169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3.7.2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674" marR="16674" marT="27431" marB="27431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Катетеризация центральных сосудов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674" marR="16674" marT="27431" marB="27431"/>
                </a:tc>
              </a:tr>
              <a:tr h="169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3.7.3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674" marR="16674" marT="27431" marB="27431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Катетеризация мочевого пузыря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674" marR="16674" marT="27431" marB="27431"/>
                </a:tc>
              </a:tr>
              <a:tr h="169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3.7.4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674" marR="16674" marT="27431" marB="27431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ИВЛ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674" marR="16674" marT="27431" marB="27431"/>
                </a:tc>
              </a:tr>
              <a:tr h="169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3.7.5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674" marR="16674" marT="27431" marB="27431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Бесконтактные перевязки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674" marR="16674" marT="27431" marB="27431"/>
                </a:tc>
              </a:tr>
              <a:tr h="2718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3.7.6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674" marR="16674" marT="27431" marB="27431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Внутримышечные и внутривенные инъекции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674" marR="16674" marT="27431" marB="27431"/>
                </a:tc>
              </a:tr>
              <a:tr h="169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3.7.7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674" marR="16674" marT="27431" marB="27431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</a:rPr>
                        <a:t>Инфузии</a:t>
                      </a:r>
                      <a:r>
                        <a:rPr lang="ru-RU" sz="2000" dirty="0">
                          <a:effectLst/>
                        </a:rPr>
                        <a:t> и гемотрансфузии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674" marR="16674" marT="27431" marB="27431"/>
                </a:tc>
              </a:tr>
              <a:tr h="4761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3.7.8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674" marR="16674" marT="27431" marB="27431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Оценить соответствие </a:t>
                      </a:r>
                      <a:r>
                        <a:rPr lang="ru-RU" sz="2000" dirty="0" err="1">
                          <a:effectLst/>
                        </a:rPr>
                        <a:t>СОПов</a:t>
                      </a:r>
                      <a:r>
                        <a:rPr lang="ru-RU" sz="2000" dirty="0">
                          <a:effectLst/>
                        </a:rPr>
                        <a:t> федеральным </a:t>
                      </a:r>
                      <a:r>
                        <a:rPr lang="ru-RU" sz="2000" dirty="0" smtClean="0">
                          <a:effectLst/>
                        </a:rPr>
                        <a:t>клиническим рекомендациям/протоколам/ стандартам</a:t>
                      </a:r>
                      <a:r>
                        <a:rPr lang="ru-RU" sz="2000" dirty="0">
                          <a:effectLst/>
                        </a:rPr>
                        <a:t>, регулярность обновления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674" marR="16674" marT="27431" marB="2743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3204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700808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2.3 ЭПИДЕМИОЛОГИЧЕСКАЯ БЕЗОПАСНОСТЬ (ПРОФИЛАКТИКА ИНФЕКЦИЙ, СВЯЗАННЫХ С ОКАЗАНИЕМ МЕДИЦИНСКОЙ ПОМОЩИ (ИСМП))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6632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ФЕДЕРАЛЬНАЯ СЛУЖБА ПО НАДЗОРУ В СФЕРЕ ЗДРАВООХРАНЕНИЯ</a:t>
            </a:r>
          </a:p>
          <a:p>
            <a:pPr algn="ctr"/>
            <a:r>
              <a:rPr lang="ru-RU" b="1" dirty="0"/>
              <a:t> </a:t>
            </a:r>
          </a:p>
          <a:p>
            <a:pPr algn="ctr"/>
            <a:r>
              <a:rPr lang="ru-RU" b="1" dirty="0" smtClean="0"/>
              <a:t>ПРЕДЛОЖЕНИЯ </a:t>
            </a:r>
            <a:r>
              <a:rPr lang="ru-RU" b="1" dirty="0"/>
              <a:t>(ПРАКТИЧЕСКИЕ </a:t>
            </a:r>
            <a:r>
              <a:rPr lang="ru-RU" b="1" dirty="0" smtClean="0"/>
              <a:t>РЕКОМЕНДАЦИИ) ПО </a:t>
            </a:r>
            <a:r>
              <a:rPr lang="ru-RU" b="1" dirty="0"/>
              <a:t>ОРГАНИЗАЦИИ ВНУТРЕННЕГО КОНТРОЛЯ </a:t>
            </a:r>
            <a:r>
              <a:rPr lang="ru-RU" b="1" dirty="0" smtClean="0"/>
              <a:t>КАЧЕСТВА И </a:t>
            </a:r>
            <a:r>
              <a:rPr lang="ru-RU" b="1" dirty="0"/>
              <a:t>БЕЗОПАСНОСТИ МЕДИЦИНСКОЙ ДЕЯТЕЛЬНОСТИ</a:t>
            </a:r>
          </a:p>
          <a:p>
            <a:pPr algn="ctr"/>
            <a:r>
              <a:rPr lang="ru-RU" b="1" dirty="0"/>
              <a:t>В МЕДИЦИНСКОЙ ОРГАНИЗАЦИИ (СТАЦИОНАРЕ)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62759672"/>
              </p:ext>
            </p:extLst>
          </p:nvPr>
        </p:nvGraphicFramePr>
        <p:xfrm>
          <a:off x="179512" y="2485680"/>
          <a:ext cx="8784976" cy="41638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24"/>
                <a:gridCol w="1224136"/>
                <a:gridCol w="792088"/>
                <a:gridCol w="648072"/>
                <a:gridCol w="5904656"/>
              </a:tblGrid>
              <a:tr h="1293321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3.7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674" marR="16674" marT="27431" marB="27431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Обеспечение эпидемиологической безопасности медицинских технологий (при инвазивных вмешательствах)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674" marR="16674" marT="27431" marB="27431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Наличие и исполнение алгоритма профилактики инфекции при катетеризации сосудов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674" marR="16674" marT="27431" marB="2743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3.7.9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674" marR="16674" marT="27431" marB="27431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Оценить знания (опросить не менее 10 ответственных сотрудников в разных подразделениях МО) алгоритма профилактики инфекции при катетеризации сосудов в соответствии с федеральными клиническими рекомендациями, включая этапы: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 Постановка катетера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 Уход за катетером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 Уход за повязкой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 Смена и удаление катетера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 Антибиотикопрофилактика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674" marR="16674" marT="27431" marB="27431"/>
                </a:tc>
              </a:tr>
              <a:tr h="4761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3.7.10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674" marR="16674" marT="27431" marB="27431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Оценить навыки персонала методом наблюдения 5 (при возможности) случаев катетеризации сосудов в разных подразделениях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674" marR="16674" marT="27431" marB="2743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87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772816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Требования к организации и проведению мер профилактики ИСМП</a:t>
            </a:r>
          </a:p>
          <a:p>
            <a:r>
              <a:rPr lang="ru-RU" b="1" dirty="0"/>
              <a:t>в отделениях (палатах) реанимации и интенсивной терапии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88640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Постановление Главного государственного санитарного врача РФ от 28.01.2021 N 4 (ред. от 25.05.2022) "Об утверждении санитарных правил и норм СанПиН 3.3686-21 "Санитарно-эпидемиологические требования по профилактике инфекционных болезней" (вместе с "СанПиН 3.3686-21. Санитарные правила и нормы...") (Зарегистрировано в Минюсте России 15.02.2021 N 62500)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564904"/>
            <a:ext cx="87849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3815</a:t>
            </a:r>
            <a:r>
              <a:rPr lang="ru-RU" sz="3600" dirty="0"/>
              <a:t>. </a:t>
            </a:r>
            <a:r>
              <a:rPr lang="ru-RU" sz="3600" b="1" i="1" u="sng" dirty="0"/>
              <a:t>В истории болезни указывают место, дату постановки катетера и дату его удаления</a:t>
            </a:r>
            <a:r>
              <a:rPr lang="ru-RU" sz="3600" dirty="0"/>
              <a:t>. Ежедневно ведется учет </a:t>
            </a:r>
            <a:r>
              <a:rPr lang="ru-RU" sz="3600" dirty="0" err="1"/>
              <a:t>катетеро</a:t>
            </a:r>
            <a:r>
              <a:rPr lang="ru-RU" sz="3600" dirty="0"/>
              <a:t>-дней по отделению (для расчета стратифицированных показателей действия факторов риска).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2206332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772816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Требования к организации и проведению мер профилактики ИСМП</a:t>
            </a:r>
          </a:p>
          <a:p>
            <a:r>
              <a:rPr lang="ru-RU" b="1" dirty="0"/>
              <a:t>в отделениях (палатах) реанимации и интенсивной терапии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88640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Постановление Главного государственного санитарного врача РФ от 28.01.2021 N 4 (ред. от 25.05.2022) "Об утверждении санитарных правил и норм СанПиН 3.3686-21 "Санитарно-эпидемиологические требования по профилактике инфекционных болезней" (вместе с "СанПиН 3.3686-21. Санитарные правила и нормы...") (Зарегистрировано в Минюсте России 15.02.2021 N 62500)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564904"/>
            <a:ext cx="87849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3817. Необходимо </a:t>
            </a:r>
            <a:r>
              <a:rPr lang="ru-RU" sz="2400" b="1" i="1" u="sng" dirty="0"/>
              <a:t>ежедневно инспектировать место постановки </a:t>
            </a:r>
            <a:r>
              <a:rPr lang="ru-RU" sz="2400" dirty="0"/>
              <a:t>катетера через неповрежденную прозрачную повязку. Если повязка мешает осмотру и пальпации места катетеризации, ее удаляют и после осмотра накладывают новую. В случае </a:t>
            </a:r>
            <a:r>
              <a:rPr lang="ru-RU" sz="2400" b="1" i="1" u="sng" dirty="0"/>
              <a:t>появления признаков инфицирования катетера </a:t>
            </a:r>
            <a:r>
              <a:rPr lang="ru-RU" sz="2400" dirty="0"/>
              <a:t>(гиперемия, болезненность при пальпации, патологическое отделяемое вокруг катетера, лихорадки неясного генеза), необходимо удалить катетер, его дистальный конец, находящийся в кровяном русле (не менее 5 см), направляют на бактериологическое исследование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447655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700808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2.3 ЭПИДЕМИОЛОГИЧЕСКАЯ БЕЗОПАСНОСТЬ (ПРОФИЛАКТИКА ИНФЕКЦИЙ, СВЯЗАННЫХ С ОКАЗАНИЕМ МЕДИЦИНСКОЙ ПОМОЩИ (ИСМП))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6632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ФЕДЕРАЛЬНАЯ СЛУЖБА ПО НАДЗОРУ В СФЕРЕ ЗДРАВООХРАНЕНИЯ</a:t>
            </a:r>
          </a:p>
          <a:p>
            <a:pPr algn="ctr"/>
            <a:r>
              <a:rPr lang="ru-RU" b="1" dirty="0"/>
              <a:t> </a:t>
            </a:r>
          </a:p>
          <a:p>
            <a:pPr algn="ctr"/>
            <a:r>
              <a:rPr lang="ru-RU" b="1" dirty="0" smtClean="0"/>
              <a:t>ПРЕДЛОЖЕНИЯ </a:t>
            </a:r>
            <a:r>
              <a:rPr lang="ru-RU" b="1" dirty="0"/>
              <a:t>(ПРАКТИЧЕСКИЕ </a:t>
            </a:r>
            <a:r>
              <a:rPr lang="ru-RU" b="1" dirty="0" smtClean="0"/>
              <a:t>РЕКОМЕНДАЦИИ) ПО </a:t>
            </a:r>
            <a:r>
              <a:rPr lang="ru-RU" b="1" dirty="0"/>
              <a:t>ОРГАНИЗАЦИИ ВНУТРЕННЕГО КОНТРОЛЯ </a:t>
            </a:r>
            <a:r>
              <a:rPr lang="ru-RU" b="1" dirty="0" smtClean="0"/>
              <a:t>КАЧЕСТВА И </a:t>
            </a:r>
            <a:r>
              <a:rPr lang="ru-RU" b="1" dirty="0"/>
              <a:t>БЕЗОПАСНОСТИ МЕДИЦИНСКОЙ ДЕЯТЕЛЬНОСТИ</a:t>
            </a:r>
          </a:p>
          <a:p>
            <a:pPr algn="ctr"/>
            <a:r>
              <a:rPr lang="ru-RU" b="1" dirty="0"/>
              <a:t>В МЕДИЦИНСКОЙ ОРГАНИЗАЦИИ (СТАЦИОНАРЕ)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68832057"/>
              </p:ext>
            </p:extLst>
          </p:nvPr>
        </p:nvGraphicFramePr>
        <p:xfrm>
          <a:off x="179512" y="2485680"/>
          <a:ext cx="8784976" cy="41638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032"/>
                <a:gridCol w="1296144"/>
                <a:gridCol w="936104"/>
                <a:gridCol w="792088"/>
                <a:gridCol w="5472608"/>
              </a:tblGrid>
              <a:tr h="1293321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3.7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674" marR="16674" marT="27431" marB="27431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Обеспечение эпидемиологической безопасности медицинских технологий (при инвазивных вмешательствах)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674" marR="16674" marT="27431" marB="27431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Наличие и исполнение алгоритма профилактики инфекции при катетеризации мочевого пузыря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674" marR="16674" marT="27431" marB="2743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3.7.11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674" marR="16674" marT="27431" marB="27431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Оценить знания (опросить не менее 10 ответственных сотрудников в разных подразделениях МО) алгоритма профилактики инфекции при катетеризации мочевого пузыря, включая этапы: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 Постановка катетера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 Использование закрытой дренажной системы (или прерывистой катетеризации)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 Уход за катетером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 Смена и удаление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674" marR="16674" marT="27431" marB="27431"/>
                </a:tc>
              </a:tr>
              <a:tr h="4761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3.7.12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674" marR="16674" marT="27431" marB="27431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Оценить навыки персонала методом наблюдения 5 (при возможности) случаев катетеризации мочевого пузыря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674" marR="16674" marT="27431" marB="2743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1076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772816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Требования к организации и проведению мер профилактики ИСМП</a:t>
            </a:r>
          </a:p>
          <a:p>
            <a:r>
              <a:rPr lang="ru-RU" b="1" dirty="0"/>
              <a:t>в отделениях (палатах) реанимации и интенсивной терапии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88640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Постановление Главного государственного санитарного врача РФ от 28.01.2021 N 4 (ред. от 25.05.2022) "Об утверждении санитарных правил и норм СанПиН 3.3686-21 "Санитарно-эпидемиологические требования по профилактике инфекционных болезней" (вместе с "СанПиН 3.3686-21. Санитарные правила и нормы...") (Зарегистрировано в Минюсте России 15.02.2021 N 62500)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564904"/>
            <a:ext cx="87849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3818. </a:t>
            </a:r>
            <a:r>
              <a:rPr lang="ru-RU" sz="2400" b="1" i="1" u="sng" dirty="0"/>
              <a:t>Назначение катетеризации мочевого пузыря </a:t>
            </a:r>
            <a:r>
              <a:rPr lang="ru-RU" sz="2400" dirty="0"/>
              <a:t>проводят по </a:t>
            </a:r>
            <a:r>
              <a:rPr lang="ru-RU" sz="2400" b="1" i="1" u="sng" dirty="0"/>
              <a:t>строгим клиническим показаниям</a:t>
            </a:r>
            <a:r>
              <a:rPr lang="ru-RU" sz="2400" dirty="0"/>
              <a:t>. </a:t>
            </a:r>
            <a:r>
              <a:rPr lang="ru-RU" sz="2400" b="1" i="1" u="sng" dirty="0"/>
              <a:t>Удаление</a:t>
            </a:r>
            <a:r>
              <a:rPr lang="ru-RU" sz="2400" dirty="0"/>
              <a:t> катетеров должно проводиться </a:t>
            </a:r>
            <a:r>
              <a:rPr lang="ru-RU" sz="2400" b="1" i="1" u="sng" dirty="0"/>
              <a:t>в максимально короткие сроки</a:t>
            </a:r>
            <a:r>
              <a:rPr lang="ru-RU" sz="2400" dirty="0"/>
              <a:t>.</a:t>
            </a:r>
          </a:p>
          <a:p>
            <a:r>
              <a:rPr lang="ru-RU" sz="2400" dirty="0"/>
              <a:t>3819. </a:t>
            </a:r>
            <a:r>
              <a:rPr lang="ru-RU" sz="2400" b="1" i="1" u="sng" dirty="0"/>
              <a:t>Катетеризацию мочевого пузыря </a:t>
            </a:r>
            <a:r>
              <a:rPr lang="ru-RU" sz="2400" dirty="0"/>
              <a:t>выполняют </a:t>
            </a:r>
            <a:r>
              <a:rPr lang="ru-RU" sz="2400" b="1" i="1" u="sng" dirty="0"/>
              <a:t>две медицинские сестры</a:t>
            </a:r>
            <a:r>
              <a:rPr lang="ru-RU" sz="2400" dirty="0"/>
              <a:t>, одна из которых непосредственно выполняет манипуляцию введения катетера, а вторая ей ассистирует.</a:t>
            </a:r>
          </a:p>
          <a:p>
            <a:r>
              <a:rPr lang="ru-RU" sz="2400" dirty="0" smtClean="0"/>
              <a:t>3825</a:t>
            </a:r>
            <a:r>
              <a:rPr lang="ru-RU" sz="2400" dirty="0"/>
              <a:t>. </a:t>
            </a:r>
            <a:r>
              <a:rPr lang="ru-RU" sz="2400" b="1" i="1" u="sng" dirty="0"/>
              <a:t>Не проводят рутинного промывания мочевого пузыря</a:t>
            </a:r>
            <a:r>
              <a:rPr lang="ru-RU" sz="2400" dirty="0"/>
              <a:t>.</a:t>
            </a:r>
          </a:p>
          <a:p>
            <a:r>
              <a:rPr lang="ru-RU" sz="2400" dirty="0"/>
              <a:t>3827. </a:t>
            </a:r>
            <a:r>
              <a:rPr lang="ru-RU" sz="2400" b="1" i="1" u="sng" dirty="0"/>
              <a:t>Замену катетера производят по строгим показаниям (в том числе обструкция катетера</a:t>
            </a:r>
            <a:r>
              <a:rPr lang="ru-RU" sz="2400" dirty="0"/>
              <a:t>, необходимость проведения исследований с заполнением мочевого пузыря).</a:t>
            </a:r>
          </a:p>
        </p:txBody>
      </p:sp>
    </p:spTree>
    <p:extLst>
      <p:ext uri="{BB962C8B-B14F-4D97-AF65-F5344CB8AC3E}">
        <p14:creationId xmlns:p14="http://schemas.microsoft.com/office/powerpoint/2010/main" xmlns="" val="31189747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1887</TotalTime>
  <Words>2668</Words>
  <Application>Microsoft Office PowerPoint</Application>
  <PresentationFormat>Экран (4:3)</PresentationFormat>
  <Paragraphs>263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Профилактика осложнений и инфекций, связанных с оказанием медицинской помощи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Безопасность медицинской деятельности в медицинской организации (стационаре)</dc:title>
  <dc:creator>Пользователь</dc:creator>
  <cp:lastModifiedBy>RePack by SPecialiST</cp:lastModifiedBy>
  <cp:revision>191</cp:revision>
  <dcterms:created xsi:type="dcterms:W3CDTF">2022-11-24T17:59:00Z</dcterms:created>
  <dcterms:modified xsi:type="dcterms:W3CDTF">2023-12-10T15:57:57Z</dcterms:modified>
</cp:coreProperties>
</file>