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  <Override PartName="/ppt/charts/style4.xml" ContentType="application/vnd.ms-office.chartstyle+xml"/>
  <Override PartName="/ppt/charts/colors4.xml" ContentType="application/vnd.ms-office.chartcolorstyle+xml"/>
  <Override PartName="/ppt/charts/style5.xml" ContentType="application/vnd.ms-office.chartstyle+xml"/>
  <Override PartName="/ppt/charts/colors5.xml" ContentType="application/vnd.ms-office.chartcolorstyle+xml"/>
  <Override PartName="/ppt/charts/style6.xml" ContentType="application/vnd.ms-office.chartstyle+xml"/>
  <Override PartName="/ppt/charts/colors6.xml" ContentType="application/vnd.ms-office.chartcolorstyle+xml"/>
  <Override PartName="/ppt/charts/style7.xml" ContentType="application/vnd.ms-office.chartstyle+xml"/>
  <Override PartName="/ppt/charts/colors7.xml" ContentType="application/vnd.ms-office.chartcolorstyle+xml"/>
  <Override PartName="/ppt/charts/style8.xml" ContentType="application/vnd.ms-office.chartstyle+xml"/>
  <Override PartName="/ppt/charts/colors8.xml" ContentType="application/vnd.ms-office.chartcolorstyle+xml"/>
  <Override PartName="/ppt/charts/style9.xml" ContentType="application/vnd.ms-office.chartstyle+xml"/>
  <Override PartName="/ppt/charts/colors9.xml" ContentType="application/vnd.ms-office.chartcolorstyle+xml"/>
  <Override PartName="/ppt/charts/style10.xml" ContentType="application/vnd.ms-office.chartstyle+xml"/>
  <Override PartName="/ppt/charts/colors10.xml" ContentType="application/vnd.ms-office.chartcolorstyle+xml"/>
  <Override PartName="/ppt/charts/style11.xml" ContentType="application/vnd.ms-office.chartstyle+xml"/>
  <Override PartName="/ppt/charts/colors11.xml" ContentType="application/vnd.ms-office.chartcolorstyle+xml"/>
  <Override PartName="/ppt/charts/style12.xml" ContentType="application/vnd.ms-office.chartstyle+xml"/>
  <Override PartName="/ppt/charts/colors12.xml" ContentType="application/vnd.ms-office.chartcolorstyle+xml"/>
  <Override PartName="/ppt/charts/style13.xml" ContentType="application/vnd.ms-office.chartstyle+xml"/>
  <Override PartName="/ppt/charts/colors13.xml" ContentType="application/vnd.ms-office.chartcolorstyle+xml"/>
  <Override PartName="/ppt/charts/style14.xml" ContentType="application/vnd.ms-office.chartstyle+xml"/>
  <Override PartName="/ppt/charts/colors14.xml" ContentType="application/vnd.ms-office.chartcolorstyle+xml"/>
  <Override PartName="/ppt/charts/style15.xml" ContentType="application/vnd.ms-office.chartstyle+xml"/>
  <Override PartName="/ppt/charts/colors15.xml" ContentType="application/vnd.ms-office.chartcolorstyle+xml"/>
  <Override PartName="/ppt/charts/style16.xml" ContentType="application/vnd.ms-office.chartstyle+xml"/>
  <Override PartName="/ppt/charts/colors16.xml" ContentType="application/vnd.ms-office.chartcolorstyle+xml"/>
  <Override PartName="/ppt/charts/style17.xml" ContentType="application/vnd.ms-office.chartstyle+xml"/>
  <Override PartName="/ppt/charts/colors17.xml" ContentType="application/vnd.ms-office.chartcolorstyle+xml"/>
  <Override PartName="/ppt/charts/style18.xml" ContentType="application/vnd.ms-office.chartstyle+xml"/>
  <Override PartName="/ppt/charts/colors18.xml" ContentType="application/vnd.ms-office.chartcolorstyle+xml"/>
  <Override PartName="/ppt/charts/style19.xml" ContentType="application/vnd.ms-office.chartstyle+xml"/>
  <Override PartName="/ppt/charts/colors19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323" r:id="rId3"/>
    <p:sldId id="348" r:id="rId4"/>
    <p:sldId id="325" r:id="rId5"/>
    <p:sldId id="324" r:id="rId6"/>
    <p:sldId id="349" r:id="rId7"/>
    <p:sldId id="351" r:id="rId8"/>
    <p:sldId id="359" r:id="rId9"/>
    <p:sldId id="368" r:id="rId10"/>
    <p:sldId id="331" r:id="rId11"/>
    <p:sldId id="360" r:id="rId12"/>
    <p:sldId id="361" r:id="rId13"/>
    <p:sldId id="362" r:id="rId14"/>
    <p:sldId id="346" r:id="rId15"/>
    <p:sldId id="364" r:id="rId16"/>
    <p:sldId id="320" r:id="rId17"/>
    <p:sldId id="363" r:id="rId18"/>
    <p:sldId id="317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=""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A6E9"/>
    <a:srgbClr val="FF5050"/>
    <a:srgbClr val="0066FF"/>
    <a:srgbClr val="0000FF"/>
    <a:srgbClr val="FF3399"/>
    <a:srgbClr val="FF9B9B"/>
    <a:srgbClr val="FF8181"/>
    <a:srgbClr val="BE7DFF"/>
    <a:srgbClr val="FF6600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03447BB-5D67-496B-8E87-E561075AD55C}" styleName="Темный стиль 1 —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Средний стиль 1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E171933-4619-4E11-9A3F-F7608DF75F80}" styleName="Средний стиль 1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FECB4D8-DB02-4DC6-A0A2-4F2EBAE1DC90}" styleName="Средний стиль 1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859" autoAdjust="0"/>
    <p:restoredTop sz="94660"/>
  </p:normalViewPr>
  <p:slideViewPr>
    <p:cSldViewPr snapToGrid="0">
      <p:cViewPr>
        <p:scale>
          <a:sx n="81" d="100"/>
          <a:sy n="81" d="100"/>
        </p:scale>
        <p:origin x="-714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Style" Target="style10.xml"/><Relationship Id="rId2" Type="http://schemas.microsoft.com/office/2011/relationships/chartColorStyle" Target="colors10.xml"/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3" Type="http://schemas.microsoft.com/office/2011/relationships/chartStyle" Target="style11.xml"/><Relationship Id="rId2" Type="http://schemas.microsoft.com/office/2011/relationships/chartColorStyle" Target="colors11.xml"/><Relationship Id="rId1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3" Type="http://schemas.microsoft.com/office/2011/relationships/chartStyle" Target="style12.xml"/><Relationship Id="rId2" Type="http://schemas.microsoft.com/office/2011/relationships/chartColorStyle" Target="colors12.xml"/><Relationship Id="rId1" Type="http://schemas.openxmlformats.org/officeDocument/2006/relationships/package" Target="../embeddings/_____Microsoft_Excel12.xlsx"/></Relationships>
</file>

<file path=ppt/charts/_rels/chart13.xml.rels><?xml version="1.0" encoding="UTF-8" standalone="yes"?>
<Relationships xmlns="http://schemas.openxmlformats.org/package/2006/relationships"><Relationship Id="rId3" Type="http://schemas.microsoft.com/office/2011/relationships/chartStyle" Target="style13.xml"/><Relationship Id="rId2" Type="http://schemas.microsoft.com/office/2011/relationships/chartColorStyle" Target="colors13.xml"/><Relationship Id="rId1" Type="http://schemas.openxmlformats.org/officeDocument/2006/relationships/package" Target="../embeddings/_____Microsoft_Excel13.xlsx"/></Relationships>
</file>

<file path=ppt/charts/_rels/chart14.xml.rels><?xml version="1.0" encoding="UTF-8" standalone="yes"?>
<Relationships xmlns="http://schemas.openxmlformats.org/package/2006/relationships"><Relationship Id="rId3" Type="http://schemas.microsoft.com/office/2011/relationships/chartStyle" Target="style14.xml"/><Relationship Id="rId2" Type="http://schemas.microsoft.com/office/2011/relationships/chartColorStyle" Target="colors14.xml"/><Relationship Id="rId1" Type="http://schemas.openxmlformats.org/officeDocument/2006/relationships/package" Target="../embeddings/_____Microsoft_Excel14.xlsx"/></Relationships>
</file>

<file path=ppt/charts/_rels/chart15.xml.rels><?xml version="1.0" encoding="UTF-8" standalone="yes"?>
<Relationships xmlns="http://schemas.openxmlformats.org/package/2006/relationships"><Relationship Id="rId3" Type="http://schemas.microsoft.com/office/2011/relationships/chartStyle" Target="style15.xml"/><Relationship Id="rId2" Type="http://schemas.microsoft.com/office/2011/relationships/chartColorStyle" Target="colors15.xml"/><Relationship Id="rId1" Type="http://schemas.openxmlformats.org/officeDocument/2006/relationships/package" Target="../embeddings/_____Microsoft_Excel15.xlsx"/></Relationships>
</file>

<file path=ppt/charts/_rels/chart16.xml.rels><?xml version="1.0" encoding="UTF-8" standalone="yes"?>
<Relationships xmlns="http://schemas.openxmlformats.org/package/2006/relationships"><Relationship Id="rId3" Type="http://schemas.microsoft.com/office/2011/relationships/chartStyle" Target="style16.xml"/><Relationship Id="rId2" Type="http://schemas.microsoft.com/office/2011/relationships/chartColorStyle" Target="colors16.xml"/><Relationship Id="rId1" Type="http://schemas.openxmlformats.org/officeDocument/2006/relationships/package" Target="../embeddings/_____Microsoft_Excel16.xlsx"/></Relationships>
</file>

<file path=ppt/charts/_rels/chart17.xml.rels><?xml version="1.0" encoding="UTF-8" standalone="yes"?>
<Relationships xmlns="http://schemas.openxmlformats.org/package/2006/relationships"><Relationship Id="rId3" Type="http://schemas.microsoft.com/office/2011/relationships/chartStyle" Target="style17.xml"/><Relationship Id="rId2" Type="http://schemas.microsoft.com/office/2011/relationships/chartColorStyle" Target="colors17.xml"/><Relationship Id="rId1" Type="http://schemas.openxmlformats.org/officeDocument/2006/relationships/package" Target="../embeddings/_____Microsoft_Excel17.xlsx"/></Relationships>
</file>

<file path=ppt/charts/_rels/chart18.xml.rels><?xml version="1.0" encoding="UTF-8" standalone="yes"?>
<Relationships xmlns="http://schemas.openxmlformats.org/package/2006/relationships"><Relationship Id="rId3" Type="http://schemas.microsoft.com/office/2011/relationships/chartStyle" Target="style18.xml"/><Relationship Id="rId2" Type="http://schemas.microsoft.com/office/2011/relationships/chartColorStyle" Target="colors18.xml"/><Relationship Id="rId1" Type="http://schemas.openxmlformats.org/officeDocument/2006/relationships/package" Target="../embeddings/_____Microsoft_Excel18.xlsx"/></Relationships>
</file>

<file path=ppt/charts/_rels/chart19.xml.rels><?xml version="1.0" encoding="UTF-8" standalone="yes"?>
<Relationships xmlns="http://schemas.openxmlformats.org/package/2006/relationships"><Relationship Id="rId3" Type="http://schemas.microsoft.com/office/2011/relationships/chartStyle" Target="style19.xml"/><Relationship Id="rId2" Type="http://schemas.microsoft.com/office/2011/relationships/chartColorStyle" Target="colors19.xml"/><Relationship Id="rId1" Type="http://schemas.openxmlformats.org/officeDocument/2006/relationships/package" Target="../embeddings/_____Microsoft_Excel19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Style" Target="style9.xml"/><Relationship Id="rId2" Type="http://schemas.microsoft.com/office/2011/relationships/chartColorStyle" Target="colors9.xml"/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588019072834064"/>
          <c:y val="0.13577367715687841"/>
          <c:w val="0.47394244733764312"/>
          <c:h val="0.7598556943370660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4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499-44BF-A64C-163941FCAEF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499-44BF-A64C-163941FCAEF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499-44BF-A64C-163941FCAEF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4499-44BF-A64C-163941FCAEF3}"/>
              </c:ext>
            </c:extLst>
          </c:dPt>
          <c:dLbls>
            <c:dLbl>
              <c:idx val="0"/>
              <c:layout>
                <c:manualLayout>
                  <c:x val="1.8540512423378713E-2"/>
                  <c:y val="-9.85930033018533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7720911721556765"/>
                      <c:h val="0.2173202237281764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4499-44BF-A64C-163941FCAEF3}"/>
                </c:ext>
              </c:extLst>
            </c:dLbl>
            <c:dLbl>
              <c:idx val="1"/>
              <c:layout>
                <c:manualLayout>
                  <c:x val="-0.15201911777173555"/>
                  <c:y val="-9.5952651313187144E-1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499-44BF-A64C-163941FCAEF3}"/>
                </c:ext>
              </c:extLst>
            </c:dLbl>
            <c:dLbl>
              <c:idx val="2"/>
              <c:layout>
                <c:manualLayout>
                  <c:x val="-9.4297786729266406E-2"/>
                  <c:y val="-2.8767170708950622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499-44BF-A64C-163941FCAEF3}"/>
                </c:ext>
              </c:extLst>
            </c:dLbl>
            <c:dLbl>
              <c:idx val="3"/>
              <c:layout>
                <c:manualLayout>
                  <c:x val="-2.4167234310537671E-2"/>
                  <c:y val="-1.5377603114918674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499-44BF-A64C-163941FCAEF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</c:v>
                </c:pt>
                <c:pt idx="1">
                  <c:v>4</c:v>
                </c:pt>
                <c:pt idx="2">
                  <c:v>2</c:v>
                </c:pt>
                <c:pt idx="3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499-44BF-A64C-163941FCAE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862" b="1" i="0" u="none" strike="noStrike" baseline="0" dirty="0">
                <a:effectLst/>
              </a:rPr>
              <a:t>ГПО</a:t>
            </a:r>
            <a:r>
              <a:rPr lang="ru-RU" sz="1862" b="0" i="0" u="none" strike="noStrike" baseline="0" dirty="0">
                <a:effectLst/>
              </a:rPr>
              <a:t> </a:t>
            </a:r>
            <a:br>
              <a:rPr lang="ru-RU" sz="1862" b="0" i="0" u="none" strike="noStrike" baseline="0" dirty="0">
                <a:effectLst/>
              </a:rPr>
            </a:br>
            <a:r>
              <a:rPr lang="ru-RU" sz="1862" b="0" i="0" u="none" strike="noStrike" baseline="0" dirty="0">
                <a:effectLst/>
              </a:rPr>
              <a:t>МЕ/г белка</a:t>
            </a:r>
            <a:endParaRPr lang="ru-RU" baseline="0" dirty="0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Исходный уровень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F7C-4088-8423-6E588CBA6B6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Доноры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F7C-4088-8423-6E588CBA6B6C}"/>
            </c:ext>
          </c:extLst>
        </c:ser>
        <c:ser>
          <c:idx val="3"/>
          <c:order val="2"/>
          <c:tx>
            <c:strRef>
              <c:f>Лист1!$E$1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chemeClr val="accent6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159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F7C-4088-8423-6E588CBA6B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9025664"/>
        <c:axId val="79027200"/>
      </c:barChart>
      <c:catAx>
        <c:axId val="7902566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9027200"/>
        <c:crosses val="autoZero"/>
        <c:auto val="1"/>
        <c:lblAlgn val="ctr"/>
        <c:lblOffset val="100"/>
        <c:noMultiLvlLbl val="0"/>
      </c:catAx>
      <c:valAx>
        <c:axId val="79027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9025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862" b="1" i="0" u="none" strike="noStrike" baseline="0" dirty="0">
                <a:effectLst/>
              </a:rPr>
              <a:t>СПА </a:t>
            </a:r>
            <a:r>
              <a:rPr lang="ru-RU" sz="1862" b="0" i="0" u="none" strike="noStrike" baseline="0" dirty="0">
                <a:effectLst/>
              </a:rPr>
              <a:t/>
            </a:r>
            <a:br>
              <a:rPr lang="ru-RU" sz="1862" b="0" i="0" u="none" strike="noStrike" baseline="0" dirty="0">
                <a:effectLst/>
              </a:rPr>
            </a:br>
            <a:r>
              <a:rPr lang="ru-RU" sz="1862" b="0" i="0" u="none" strike="noStrike" baseline="0" dirty="0" err="1">
                <a:effectLst/>
              </a:rPr>
              <a:t>ед.акт</a:t>
            </a:r>
            <a:r>
              <a:rPr lang="ru-RU" sz="1862" b="0" i="0" u="none" strike="noStrike" baseline="0" dirty="0">
                <a:effectLst/>
              </a:rPr>
              <a:t>./г белка</a:t>
            </a:r>
            <a:endParaRPr lang="ru-RU" baseline="0" dirty="0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Исходный уровень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0.15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60D-44CC-B7F4-1C96DC47C90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Доноры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0.17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60D-44CC-B7F4-1C96DC47C901}"/>
            </c:ext>
          </c:extLst>
        </c:ser>
        <c:ser>
          <c:idx val="3"/>
          <c:order val="2"/>
          <c:tx>
            <c:strRef>
              <c:f>Лист1!$E$1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chemeClr val="accent6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0.16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60D-44CC-B7F4-1C96DC47C9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8945280"/>
        <c:axId val="78963456"/>
      </c:barChart>
      <c:catAx>
        <c:axId val="7894528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8963456"/>
        <c:crosses val="autoZero"/>
        <c:auto val="1"/>
        <c:lblAlgn val="ctr"/>
        <c:lblOffset val="100"/>
        <c:noMultiLvlLbl val="0"/>
      </c:catAx>
      <c:valAx>
        <c:axId val="78963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89452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862" b="1" i="0" u="none" strike="noStrike" baseline="0" dirty="0">
                <a:effectLst/>
              </a:rPr>
              <a:t>СОД </a:t>
            </a:r>
            <a:r>
              <a:rPr lang="ru-RU" sz="1862" b="0" i="0" u="none" strike="noStrike" baseline="0" dirty="0">
                <a:effectLst/>
              </a:rPr>
              <a:t/>
            </a:r>
            <a:br>
              <a:rPr lang="ru-RU" sz="1862" b="0" i="0" u="none" strike="noStrike" baseline="0" dirty="0">
                <a:effectLst/>
              </a:rPr>
            </a:br>
            <a:r>
              <a:rPr lang="ru-RU" sz="1862" b="0" i="0" u="none" strike="noStrike" baseline="0" dirty="0" err="1">
                <a:effectLst/>
              </a:rPr>
              <a:t>ед.акт</a:t>
            </a:r>
            <a:r>
              <a:rPr lang="ru-RU" sz="1862" b="0" i="0" u="none" strike="noStrike" baseline="0" dirty="0">
                <a:effectLst/>
              </a:rPr>
              <a:t>./г белка</a:t>
            </a:r>
            <a:endParaRPr lang="ru-RU" baseline="0" dirty="0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Исходный уровень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3E2-4488-9BC1-1CF1671CA34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Доноры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3E2-4488-9BC1-1CF1671CA343}"/>
            </c:ext>
          </c:extLst>
        </c:ser>
        <c:ser>
          <c:idx val="3"/>
          <c:order val="2"/>
          <c:tx>
            <c:strRef>
              <c:f>Лист1!$E$1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chemeClr val="accent6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9.4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83E2-4488-9BC1-1CF1671CA3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3829504"/>
        <c:axId val="83831040"/>
      </c:barChart>
      <c:catAx>
        <c:axId val="8382950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83831040"/>
        <c:crosses val="autoZero"/>
        <c:auto val="1"/>
        <c:lblAlgn val="ctr"/>
        <c:lblOffset val="100"/>
        <c:noMultiLvlLbl val="0"/>
      </c:catAx>
      <c:valAx>
        <c:axId val="83831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38295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600" b="1" i="0" u="none" strike="noStrike" baseline="0" dirty="0">
                <a:effectLst/>
              </a:rPr>
              <a:t>ДК </a:t>
            </a:r>
            <a:br>
              <a:rPr lang="ru-RU" sz="1600" b="1" i="0" u="none" strike="noStrike" baseline="0" dirty="0">
                <a:effectLst/>
              </a:rPr>
            </a:br>
            <a:r>
              <a:rPr lang="ru-RU" sz="1600" b="0" i="0" u="none" strike="noStrike" baseline="0" dirty="0" err="1">
                <a:effectLst/>
              </a:rPr>
              <a:t>мкмоль</a:t>
            </a:r>
            <a:r>
              <a:rPr lang="ru-RU" sz="1600" b="0" i="0" u="none" strike="noStrike" baseline="0" dirty="0">
                <a:effectLst/>
              </a:rPr>
              <a:t>/г белка</a:t>
            </a:r>
          </a:p>
        </c:rich>
      </c:tx>
      <c:layout>
        <c:manualLayout>
          <c:xMode val="edge"/>
          <c:yMode val="edge"/>
          <c:x val="0.21858825992393491"/>
          <c:y val="5.4481698868067635E-3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Исходный уровень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DC2-470C-8E74-C4A4570C6F5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Доноры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6.8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DC2-470C-8E74-C4A4570C6F57}"/>
            </c:ext>
          </c:extLst>
        </c:ser>
        <c:ser>
          <c:idx val="3"/>
          <c:order val="2"/>
          <c:tx>
            <c:strRef>
              <c:f>Лист1!$E$1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chemeClr val="accent6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1.4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9DC2-470C-8E74-C4A4570C6F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3888384"/>
        <c:axId val="83894272"/>
      </c:barChart>
      <c:catAx>
        <c:axId val="8388838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83894272"/>
        <c:crosses val="autoZero"/>
        <c:auto val="1"/>
        <c:lblAlgn val="ctr"/>
        <c:lblOffset val="100"/>
        <c:noMultiLvlLbl val="0"/>
      </c:catAx>
      <c:valAx>
        <c:axId val="83894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38883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862" b="1" i="0" u="none" strike="noStrike" baseline="0" dirty="0">
                <a:solidFill>
                  <a:schemeClr val="tx1"/>
                </a:solidFill>
                <a:effectLst/>
              </a:rPr>
              <a:t>ДК </a:t>
            </a:r>
            <a:br>
              <a:rPr lang="ru-RU" sz="1862" b="1" i="0" u="none" strike="noStrike" baseline="0" dirty="0">
                <a:solidFill>
                  <a:schemeClr val="tx1"/>
                </a:solidFill>
                <a:effectLst/>
              </a:rPr>
            </a:br>
            <a:r>
              <a:rPr lang="ru-RU" sz="1862" b="0" i="0" u="none" strike="noStrike" baseline="0" dirty="0" err="1">
                <a:solidFill>
                  <a:schemeClr val="tx1"/>
                </a:solidFill>
                <a:effectLst/>
              </a:rPr>
              <a:t>мкмоль</a:t>
            </a:r>
            <a:r>
              <a:rPr lang="ru-RU" sz="1862" b="0" i="0" u="none" strike="noStrike" baseline="0" dirty="0">
                <a:solidFill>
                  <a:schemeClr val="tx1"/>
                </a:solidFill>
                <a:effectLst/>
              </a:rPr>
              <a:t>/г белка</a:t>
            </a:r>
            <a:endParaRPr lang="ru-RU" baseline="0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27777448031108759"/>
          <c:y val="4.3585359094454108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8492458501272102"/>
          <c:y val="0.35829910710072421"/>
          <c:w val="0.77365719985960202"/>
          <c:h val="0.5692127780604343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Исходный уровень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576-4EF3-9F8C-A358B1E02DB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Доноры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576-4EF3-9F8C-A358B1E02D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2630144"/>
        <c:axId val="82631680"/>
      </c:barChart>
      <c:catAx>
        <c:axId val="8263014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82631680"/>
        <c:crosses val="autoZero"/>
        <c:auto val="1"/>
        <c:lblAlgn val="ctr"/>
        <c:lblOffset val="100"/>
        <c:noMultiLvlLbl val="0"/>
      </c:catAx>
      <c:valAx>
        <c:axId val="826316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26301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862" b="1" i="0" u="none" strike="noStrike" baseline="0" dirty="0">
                <a:solidFill>
                  <a:schemeClr val="tx1"/>
                </a:solidFill>
                <a:effectLst/>
              </a:rPr>
              <a:t>МДА </a:t>
            </a:r>
            <a:br>
              <a:rPr lang="ru-RU" sz="1862" b="1" i="0" u="none" strike="noStrike" baseline="0" dirty="0">
                <a:solidFill>
                  <a:schemeClr val="tx1"/>
                </a:solidFill>
                <a:effectLst/>
              </a:rPr>
            </a:br>
            <a:r>
              <a:rPr lang="ru-RU" sz="1862" b="0" i="0" u="none" strike="noStrike" baseline="0" dirty="0" err="1">
                <a:solidFill>
                  <a:schemeClr val="tx1"/>
                </a:solidFill>
                <a:effectLst/>
              </a:rPr>
              <a:t>нмоль</a:t>
            </a:r>
            <a:r>
              <a:rPr lang="ru-RU" sz="1862" b="0" i="0" u="none" strike="noStrike" baseline="0" dirty="0">
                <a:solidFill>
                  <a:schemeClr val="tx1"/>
                </a:solidFill>
                <a:effectLst/>
              </a:rPr>
              <a:t>/г белка</a:t>
            </a:r>
            <a:endParaRPr lang="ru-RU" b="0" baseline="0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23182336607153495"/>
          <c:y val="5.9929868754874396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8492458501272102"/>
          <c:y val="0.35829910710072421"/>
          <c:w val="0.77365719985960202"/>
          <c:h val="0.5692127780604343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Исходный уровень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3.2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B44-4772-B93E-61FF9A16161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Доноры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B44-4772-B93E-61FF9A1616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2544128"/>
        <c:axId val="82545664"/>
      </c:barChart>
      <c:catAx>
        <c:axId val="8254412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82545664"/>
        <c:crosses val="autoZero"/>
        <c:auto val="1"/>
        <c:lblAlgn val="ctr"/>
        <c:lblOffset val="100"/>
        <c:noMultiLvlLbl val="0"/>
      </c:catAx>
      <c:valAx>
        <c:axId val="825456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2544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862" b="1" i="0" u="none" strike="noStrike" baseline="0" dirty="0">
                <a:solidFill>
                  <a:schemeClr val="tx1"/>
                </a:solidFill>
                <a:effectLst/>
              </a:rPr>
              <a:t>Глутатион </a:t>
            </a:r>
            <a:br>
              <a:rPr lang="ru-RU" sz="1862" b="1" i="0" u="none" strike="noStrike" baseline="0" dirty="0">
                <a:solidFill>
                  <a:schemeClr val="tx1"/>
                </a:solidFill>
                <a:effectLst/>
              </a:rPr>
            </a:br>
            <a:r>
              <a:rPr lang="ru-RU" sz="1862" b="0" i="0" u="none" strike="noStrike" baseline="0" dirty="0" err="1">
                <a:solidFill>
                  <a:schemeClr val="tx1"/>
                </a:solidFill>
                <a:effectLst/>
              </a:rPr>
              <a:t>мкмоль</a:t>
            </a:r>
            <a:r>
              <a:rPr lang="ru-RU" sz="1862" b="0" i="0" u="none" strike="noStrike" baseline="0" dirty="0">
                <a:solidFill>
                  <a:schemeClr val="tx1"/>
                </a:solidFill>
                <a:effectLst/>
              </a:rPr>
              <a:t>/г белка</a:t>
            </a:r>
            <a:endParaRPr lang="ru-RU" b="0" i="0" baseline="0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28150616786247168"/>
          <c:y val="3.2689019320840583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8492458501272102"/>
          <c:y val="0.35829910710072421"/>
          <c:w val="0.77365719985960202"/>
          <c:h val="0.5692127780604343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Исходный уровень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28.3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62D-4009-806C-0FF5F6F182D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Доноры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36.799999999999997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62D-4009-806C-0FF5F6F182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2757120"/>
        <c:axId val="82758656"/>
      </c:barChart>
      <c:catAx>
        <c:axId val="8275712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82758656"/>
        <c:crosses val="autoZero"/>
        <c:auto val="1"/>
        <c:lblAlgn val="ctr"/>
        <c:lblOffset val="100"/>
        <c:noMultiLvlLbl val="0"/>
      </c:catAx>
      <c:valAx>
        <c:axId val="82758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2757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862" b="1" i="0" u="none" strike="noStrike" baseline="0" dirty="0">
                <a:solidFill>
                  <a:schemeClr val="tx1"/>
                </a:solidFill>
                <a:effectLst/>
              </a:rPr>
              <a:t>ГПО </a:t>
            </a:r>
            <a:br>
              <a:rPr lang="ru-RU" sz="1862" b="1" i="0" u="none" strike="noStrike" baseline="0" dirty="0">
                <a:solidFill>
                  <a:schemeClr val="tx1"/>
                </a:solidFill>
                <a:effectLst/>
              </a:rPr>
            </a:br>
            <a:r>
              <a:rPr lang="ru-RU" sz="1862" b="0" i="0" u="none" strike="noStrike" baseline="0" dirty="0">
                <a:solidFill>
                  <a:schemeClr val="tx1"/>
                </a:solidFill>
                <a:effectLst/>
              </a:rPr>
              <a:t>МЕ/г белка</a:t>
            </a:r>
            <a:endParaRPr lang="ru-RU" b="0" baseline="0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27777448031108759"/>
          <c:y val="4.3585359094454108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8492458501272102"/>
          <c:y val="0.35829910710072421"/>
          <c:w val="0.77365719985960202"/>
          <c:h val="0.5692127780604343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Исходный уровень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F23-4CDC-B9A7-ACF032B3B32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Доноры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84.5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F23-4CDC-B9A7-ACF032B3B3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2671104"/>
        <c:axId val="82672640"/>
      </c:barChart>
      <c:catAx>
        <c:axId val="8267110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82672640"/>
        <c:crosses val="autoZero"/>
        <c:auto val="1"/>
        <c:lblAlgn val="ctr"/>
        <c:lblOffset val="100"/>
        <c:noMultiLvlLbl val="0"/>
      </c:catAx>
      <c:valAx>
        <c:axId val="82672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26711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862" b="1" i="0" u="none" strike="noStrike" baseline="0" dirty="0">
                <a:solidFill>
                  <a:schemeClr val="tx1"/>
                </a:solidFill>
                <a:effectLst/>
              </a:rPr>
              <a:t>СПА </a:t>
            </a:r>
            <a:br>
              <a:rPr lang="ru-RU" sz="1862" b="1" i="0" u="none" strike="noStrike" baseline="0" dirty="0">
                <a:solidFill>
                  <a:schemeClr val="tx1"/>
                </a:solidFill>
                <a:effectLst/>
              </a:rPr>
            </a:br>
            <a:r>
              <a:rPr lang="ru-RU" sz="1862" b="0" i="0" u="none" strike="noStrike" baseline="0" dirty="0" err="1">
                <a:solidFill>
                  <a:schemeClr val="tx1"/>
                </a:solidFill>
                <a:effectLst/>
              </a:rPr>
              <a:t>ед.акт</a:t>
            </a:r>
            <a:r>
              <a:rPr lang="ru-RU" sz="1862" b="0" i="0" u="none" strike="noStrike" baseline="0" dirty="0">
                <a:solidFill>
                  <a:schemeClr val="tx1"/>
                </a:solidFill>
                <a:effectLst/>
              </a:rPr>
              <a:t>./г белка</a:t>
            </a:r>
            <a:endParaRPr lang="ru-RU" b="0" baseline="0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27777448031108759"/>
          <c:y val="4.3585359094454108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8492458501272102"/>
          <c:y val="0.35829910710072421"/>
          <c:w val="0.77365719985960202"/>
          <c:h val="0.5692127780604343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Исходный уровень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0.15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FF8-4E1D-BB83-2BC6182FF9D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Доноры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0.24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FF8-4E1D-BB83-2BC6182FF9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4780544"/>
        <c:axId val="84782080"/>
      </c:barChart>
      <c:catAx>
        <c:axId val="8478054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84782080"/>
        <c:crosses val="autoZero"/>
        <c:auto val="1"/>
        <c:lblAlgn val="ctr"/>
        <c:lblOffset val="100"/>
        <c:noMultiLvlLbl val="0"/>
      </c:catAx>
      <c:valAx>
        <c:axId val="847820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47805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862" b="1" i="0" u="none" strike="noStrike" baseline="0" dirty="0">
                <a:solidFill>
                  <a:schemeClr val="tx1"/>
                </a:solidFill>
                <a:effectLst/>
              </a:rPr>
              <a:t>СОД </a:t>
            </a:r>
            <a:br>
              <a:rPr lang="ru-RU" sz="1862" b="1" i="0" u="none" strike="noStrike" baseline="0" dirty="0">
                <a:solidFill>
                  <a:schemeClr val="tx1"/>
                </a:solidFill>
                <a:effectLst/>
              </a:rPr>
            </a:br>
            <a:r>
              <a:rPr lang="ru-RU" sz="1862" b="0" i="0" u="none" strike="noStrike" baseline="0" dirty="0" err="1">
                <a:solidFill>
                  <a:schemeClr val="tx1"/>
                </a:solidFill>
                <a:effectLst/>
              </a:rPr>
              <a:t>ед.акт</a:t>
            </a:r>
            <a:r>
              <a:rPr lang="ru-RU" sz="1862" b="0" i="0" u="none" strike="noStrike" baseline="0" dirty="0">
                <a:solidFill>
                  <a:schemeClr val="tx1"/>
                </a:solidFill>
                <a:effectLst/>
              </a:rPr>
              <a:t>./г белка</a:t>
            </a:r>
            <a:endParaRPr lang="ru-RU" b="0" baseline="0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27777448031108759"/>
          <c:y val="4.3585359094454108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8492458501272102"/>
          <c:y val="0.35829910710072421"/>
          <c:w val="0.77365719985960202"/>
          <c:h val="0.5692127780604343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Исходный уровень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0A5-4019-8540-A3F2AE45BE8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Доноры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7.7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0A5-4019-8540-A3F2AE45BE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5095936"/>
        <c:axId val="85097472"/>
      </c:barChart>
      <c:catAx>
        <c:axId val="8509593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85097472"/>
        <c:crosses val="autoZero"/>
        <c:auto val="1"/>
        <c:lblAlgn val="ctr"/>
        <c:lblOffset val="100"/>
        <c:noMultiLvlLbl val="0"/>
      </c:catAx>
      <c:valAx>
        <c:axId val="85097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50959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862" b="1" i="0" u="none" strike="noStrike" baseline="0" dirty="0">
                <a:solidFill>
                  <a:schemeClr val="tx1"/>
                </a:solidFill>
                <a:effectLst/>
              </a:rPr>
              <a:t>ДК </a:t>
            </a:r>
            <a:br>
              <a:rPr lang="ru-RU" sz="1862" b="1" i="0" u="none" strike="noStrike" baseline="0" dirty="0">
                <a:solidFill>
                  <a:schemeClr val="tx1"/>
                </a:solidFill>
                <a:effectLst/>
              </a:rPr>
            </a:br>
            <a:r>
              <a:rPr lang="ru-RU" sz="1862" b="0" i="0" u="none" strike="noStrike" baseline="0" dirty="0" err="1">
                <a:solidFill>
                  <a:schemeClr val="tx1"/>
                </a:solidFill>
                <a:effectLst/>
              </a:rPr>
              <a:t>мкмоль</a:t>
            </a:r>
            <a:r>
              <a:rPr lang="ru-RU" sz="1862" b="0" i="0" u="none" strike="noStrike" baseline="0" dirty="0">
                <a:solidFill>
                  <a:schemeClr val="tx1"/>
                </a:solidFill>
                <a:effectLst/>
              </a:rPr>
              <a:t>/г белка</a:t>
            </a:r>
            <a:endParaRPr lang="ru-RU" baseline="0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27777448031108759"/>
          <c:y val="4.3585359094454108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8492458501272102"/>
          <c:y val="0.35829910710072421"/>
          <c:w val="0.77365719985960202"/>
          <c:h val="0.5692127780604343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Исходный уровень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A03-47AD-9613-05FE965BD52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Доноры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A03-47AD-9613-05FE965BD5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8143872"/>
        <c:axId val="38145408"/>
      </c:barChart>
      <c:catAx>
        <c:axId val="3814387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8145408"/>
        <c:crosses val="autoZero"/>
        <c:auto val="1"/>
        <c:lblAlgn val="ctr"/>
        <c:lblOffset val="100"/>
        <c:noMultiLvlLbl val="0"/>
      </c:catAx>
      <c:valAx>
        <c:axId val="38145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8143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862" b="1" i="0" u="none" strike="noStrike" baseline="0" dirty="0">
                <a:solidFill>
                  <a:schemeClr val="tx1"/>
                </a:solidFill>
                <a:effectLst/>
              </a:rPr>
              <a:t>МДА </a:t>
            </a:r>
            <a:br>
              <a:rPr lang="ru-RU" sz="1862" b="1" i="0" u="none" strike="noStrike" baseline="0" dirty="0">
                <a:solidFill>
                  <a:schemeClr val="tx1"/>
                </a:solidFill>
                <a:effectLst/>
              </a:rPr>
            </a:br>
            <a:r>
              <a:rPr lang="ru-RU" sz="1862" b="0" i="0" u="none" strike="noStrike" baseline="0" dirty="0" err="1">
                <a:solidFill>
                  <a:schemeClr val="tx1"/>
                </a:solidFill>
                <a:effectLst/>
              </a:rPr>
              <a:t>нмоль</a:t>
            </a:r>
            <a:r>
              <a:rPr lang="ru-RU" sz="1862" b="0" i="0" u="none" strike="noStrike" baseline="0" dirty="0">
                <a:solidFill>
                  <a:schemeClr val="tx1"/>
                </a:solidFill>
                <a:effectLst/>
              </a:rPr>
              <a:t>/г белка</a:t>
            </a:r>
            <a:endParaRPr lang="ru-RU" b="0" baseline="0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21806747948894098"/>
          <c:y val="8.7170718188908217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8492458501272102"/>
          <c:y val="0.35829910710072421"/>
          <c:w val="0.77365719985960202"/>
          <c:h val="0.5692127780604343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Исходный уровень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3.2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A14-42D1-9245-165FBB36286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Доноры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A14-42D1-9245-165FBB3628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8193024"/>
        <c:axId val="38194560"/>
      </c:barChart>
      <c:catAx>
        <c:axId val="3819302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8194560"/>
        <c:crosses val="autoZero"/>
        <c:auto val="1"/>
        <c:lblAlgn val="ctr"/>
        <c:lblOffset val="100"/>
        <c:noMultiLvlLbl val="0"/>
      </c:catAx>
      <c:valAx>
        <c:axId val="38194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8193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862" b="1" i="0" u="none" strike="noStrike" baseline="0" dirty="0">
                <a:solidFill>
                  <a:schemeClr val="tx1"/>
                </a:solidFill>
                <a:effectLst/>
              </a:rPr>
              <a:t>Глутатион </a:t>
            </a:r>
            <a:br>
              <a:rPr lang="ru-RU" sz="1862" b="1" i="0" u="none" strike="noStrike" baseline="0" dirty="0">
                <a:solidFill>
                  <a:schemeClr val="tx1"/>
                </a:solidFill>
                <a:effectLst/>
              </a:rPr>
            </a:br>
            <a:r>
              <a:rPr lang="ru-RU" sz="1862" b="0" i="0" u="none" strike="noStrike" baseline="0" dirty="0" err="1">
                <a:solidFill>
                  <a:schemeClr val="tx1"/>
                </a:solidFill>
                <a:effectLst/>
              </a:rPr>
              <a:t>мкмоль</a:t>
            </a:r>
            <a:r>
              <a:rPr lang="ru-RU" sz="1862" b="0" i="0" u="none" strike="noStrike" baseline="0" dirty="0">
                <a:solidFill>
                  <a:schemeClr val="tx1"/>
                </a:solidFill>
                <a:effectLst/>
              </a:rPr>
              <a:t>/г белка</a:t>
            </a:r>
            <a:endParaRPr lang="ru-RU" b="0" i="0" baseline="0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28150616786247168"/>
          <c:y val="3.2689019320840583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8492458501272102"/>
          <c:y val="0.35829910710072421"/>
          <c:w val="0.77365719985960202"/>
          <c:h val="0.5692127780604343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Исходный уровень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28.3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CA0-44E6-821B-F15650CAB59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Доноры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37.1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CA0-44E6-821B-F15650CAB5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7722752"/>
        <c:axId val="57724288"/>
      </c:barChart>
      <c:catAx>
        <c:axId val="5772275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7724288"/>
        <c:crosses val="autoZero"/>
        <c:auto val="1"/>
        <c:lblAlgn val="ctr"/>
        <c:lblOffset val="100"/>
        <c:noMultiLvlLbl val="0"/>
      </c:catAx>
      <c:valAx>
        <c:axId val="577242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7722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862" b="1" i="0" u="none" strike="noStrike" baseline="0" dirty="0">
                <a:solidFill>
                  <a:schemeClr val="tx1"/>
                </a:solidFill>
                <a:effectLst/>
              </a:rPr>
              <a:t>ГПО </a:t>
            </a:r>
            <a:br>
              <a:rPr lang="ru-RU" sz="1862" b="1" i="0" u="none" strike="noStrike" baseline="0" dirty="0">
                <a:solidFill>
                  <a:schemeClr val="tx1"/>
                </a:solidFill>
                <a:effectLst/>
              </a:rPr>
            </a:br>
            <a:r>
              <a:rPr lang="ru-RU" sz="1862" b="0" i="0" u="none" strike="noStrike" baseline="0" dirty="0">
                <a:solidFill>
                  <a:schemeClr val="tx1"/>
                </a:solidFill>
                <a:effectLst/>
              </a:rPr>
              <a:t>МЕ/г белка</a:t>
            </a:r>
            <a:endParaRPr lang="ru-RU" b="0" baseline="0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27777448031108759"/>
          <c:y val="4.3585359094454108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8492458501272102"/>
          <c:y val="0.35829910710072421"/>
          <c:w val="0.77365719985960202"/>
          <c:h val="0.5692127780604343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Исходный уровень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A15-476C-B679-F66BDF7392E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Доноры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159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A15-476C-B679-F66BDF7392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6654464"/>
        <c:axId val="76656000"/>
      </c:barChart>
      <c:catAx>
        <c:axId val="7665446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6656000"/>
        <c:crosses val="autoZero"/>
        <c:auto val="1"/>
        <c:lblAlgn val="ctr"/>
        <c:lblOffset val="100"/>
        <c:noMultiLvlLbl val="0"/>
      </c:catAx>
      <c:valAx>
        <c:axId val="76656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66544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862" b="1" i="0" u="none" strike="noStrike" baseline="0" dirty="0">
                <a:solidFill>
                  <a:schemeClr val="tx1"/>
                </a:solidFill>
                <a:effectLst/>
              </a:rPr>
              <a:t>СПА </a:t>
            </a:r>
            <a:br>
              <a:rPr lang="ru-RU" sz="1862" b="1" i="0" u="none" strike="noStrike" baseline="0" dirty="0">
                <a:solidFill>
                  <a:schemeClr val="tx1"/>
                </a:solidFill>
                <a:effectLst/>
              </a:rPr>
            </a:br>
            <a:r>
              <a:rPr lang="ru-RU" sz="1862" b="0" i="0" u="none" strike="noStrike" baseline="0" dirty="0" err="1">
                <a:solidFill>
                  <a:schemeClr val="tx1"/>
                </a:solidFill>
                <a:effectLst/>
              </a:rPr>
              <a:t>ед.акт</a:t>
            </a:r>
            <a:r>
              <a:rPr lang="ru-RU" sz="1862" b="0" i="0" u="none" strike="noStrike" baseline="0" dirty="0">
                <a:solidFill>
                  <a:schemeClr val="tx1"/>
                </a:solidFill>
                <a:effectLst/>
              </a:rPr>
              <a:t>./г белка</a:t>
            </a:r>
            <a:endParaRPr lang="ru-RU" b="0" baseline="0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27777448031108759"/>
          <c:y val="4.3585359094454108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8492458501272102"/>
          <c:y val="0.35829910710072421"/>
          <c:w val="0.77365719985960202"/>
          <c:h val="0.5692127780604343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Исходный уровень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0.15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5D4-4969-BAB7-74DA0A8D74C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Доноры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0.16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5D4-4969-BAB7-74DA0A8D74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9099776"/>
        <c:axId val="79101312"/>
      </c:barChart>
      <c:catAx>
        <c:axId val="790997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9101312"/>
        <c:crosses val="autoZero"/>
        <c:auto val="1"/>
        <c:lblAlgn val="ctr"/>
        <c:lblOffset val="100"/>
        <c:noMultiLvlLbl val="0"/>
      </c:catAx>
      <c:valAx>
        <c:axId val="79101312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90997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862" b="1" i="0" u="none" strike="noStrike" baseline="0" dirty="0">
                <a:solidFill>
                  <a:schemeClr val="tx1"/>
                </a:solidFill>
                <a:effectLst/>
              </a:rPr>
              <a:t>СОД </a:t>
            </a:r>
            <a:br>
              <a:rPr lang="ru-RU" sz="1862" b="1" i="0" u="none" strike="noStrike" baseline="0" dirty="0">
                <a:solidFill>
                  <a:schemeClr val="tx1"/>
                </a:solidFill>
                <a:effectLst/>
              </a:rPr>
            </a:br>
            <a:r>
              <a:rPr lang="ru-RU" sz="1862" b="0" i="0" u="none" strike="noStrike" baseline="0" dirty="0" err="1">
                <a:solidFill>
                  <a:schemeClr val="tx1"/>
                </a:solidFill>
                <a:effectLst/>
              </a:rPr>
              <a:t>ед.акт</a:t>
            </a:r>
            <a:r>
              <a:rPr lang="ru-RU" sz="1862" b="0" i="0" u="none" strike="noStrike" baseline="0" dirty="0">
                <a:solidFill>
                  <a:schemeClr val="tx1"/>
                </a:solidFill>
                <a:effectLst/>
              </a:rPr>
              <a:t>./г белка</a:t>
            </a:r>
            <a:endParaRPr lang="ru-RU" b="0" baseline="0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27777448031108759"/>
          <c:y val="4.3585359094454108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8492458501272102"/>
          <c:y val="0.35829910710072421"/>
          <c:w val="0.62065809338386491"/>
          <c:h val="0.5692127780604343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Исходный уровень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D95-4A2C-BE35-62F132ACDA2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Доноры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9.4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D95-4A2C-BE35-62F132ACDA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9140736"/>
        <c:axId val="79142272"/>
      </c:barChart>
      <c:catAx>
        <c:axId val="7914073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9142272"/>
        <c:crosses val="autoZero"/>
        <c:auto val="1"/>
        <c:lblAlgn val="ctr"/>
        <c:lblOffset val="100"/>
        <c:noMultiLvlLbl val="0"/>
      </c:catAx>
      <c:valAx>
        <c:axId val="79142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9140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600" b="1" i="0" u="none" strike="noStrike" baseline="0" dirty="0">
                <a:effectLst/>
              </a:rPr>
              <a:t>МДА</a:t>
            </a:r>
            <a:r>
              <a:rPr lang="ru-RU" sz="1600" b="0" i="0" u="none" strike="noStrike" baseline="0" dirty="0">
                <a:effectLst/>
              </a:rPr>
              <a:t> </a:t>
            </a:r>
            <a:br>
              <a:rPr lang="ru-RU" sz="1600" b="0" i="0" u="none" strike="noStrike" baseline="0" dirty="0">
                <a:effectLst/>
              </a:rPr>
            </a:br>
            <a:r>
              <a:rPr lang="ru-RU" sz="1600" b="0" i="0" u="none" strike="noStrike" baseline="0" dirty="0" err="1">
                <a:effectLst/>
              </a:rPr>
              <a:t>нмоль</a:t>
            </a:r>
            <a:r>
              <a:rPr lang="ru-RU" sz="1600" b="0" i="0" u="none" strike="noStrike" baseline="0" dirty="0">
                <a:effectLst/>
              </a:rPr>
              <a:t>/г белка</a:t>
            </a:r>
            <a:endParaRPr lang="ru-RU" sz="1600" baseline="0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36153372955128499"/>
          <c:y val="5.4481698868067635E-3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Исходный уровень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3.2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49A-4A92-B698-176C8AC8128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Доноры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4.5999999999999996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49A-4A92-B698-176C8AC81288}"/>
            </c:ext>
          </c:extLst>
        </c:ser>
        <c:ser>
          <c:idx val="3"/>
          <c:order val="2"/>
          <c:tx>
            <c:strRef>
              <c:f>Лист1!$E$1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chemeClr val="accent6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1.7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249A-4A92-B698-176C8AC812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8894592"/>
        <c:axId val="78896128"/>
      </c:barChart>
      <c:catAx>
        <c:axId val="7889459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8896128"/>
        <c:crosses val="autoZero"/>
        <c:auto val="1"/>
        <c:lblAlgn val="ctr"/>
        <c:lblOffset val="100"/>
        <c:noMultiLvlLbl val="0"/>
      </c:catAx>
      <c:valAx>
        <c:axId val="78896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8894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862" b="1" i="0" u="none" strike="noStrike" baseline="0" dirty="0">
                <a:effectLst/>
              </a:rPr>
              <a:t>Глутатион </a:t>
            </a:r>
            <a:r>
              <a:rPr lang="ru-RU" sz="1862" b="0" i="0" u="none" strike="noStrike" baseline="0" dirty="0" err="1">
                <a:effectLst/>
              </a:rPr>
              <a:t>мкмоль</a:t>
            </a:r>
            <a:r>
              <a:rPr lang="ru-RU" sz="1862" b="0" i="0" u="none" strike="noStrike" baseline="0" dirty="0">
                <a:effectLst/>
              </a:rPr>
              <a:t>/г белка</a:t>
            </a:r>
            <a:endParaRPr lang="ru-RU" baseline="0" dirty="0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Исходный уровень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28.3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E50-4559-AAF7-BD59D1929AD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Доноры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23.7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E50-4559-AAF7-BD59D1929AD1}"/>
            </c:ext>
          </c:extLst>
        </c:ser>
        <c:ser>
          <c:idx val="3"/>
          <c:order val="2"/>
          <c:tx>
            <c:strRef>
              <c:f>Лист1!$E$1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chemeClr val="accent6">
                  <a:lumMod val="50000"/>
                </a:schemeClr>
              </a:solidFill>
            </a:ln>
            <a:effectLst/>
          </c:spPr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E50-4559-AAF7-BD59D1929AD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37.1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E50-4559-AAF7-BD59D1929A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8823424"/>
        <c:axId val="78824960"/>
      </c:barChart>
      <c:catAx>
        <c:axId val="7882342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8824960"/>
        <c:crosses val="autoZero"/>
        <c:auto val="1"/>
        <c:lblAlgn val="ctr"/>
        <c:lblOffset val="100"/>
        <c:noMultiLvlLbl val="0"/>
      </c:catAx>
      <c:valAx>
        <c:axId val="78824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8823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17135-4258-4967-86A8-86D05244B0E0}" type="datetimeFigureOut">
              <a:rPr lang="ru-RU" smtClean="0"/>
              <a:t>15.12.2023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AADCA-6FC0-46B8-814D-0A2E0B68A3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0383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17135-4258-4967-86A8-86D05244B0E0}" type="datetimeFigureOut">
              <a:rPr lang="ru-RU" smtClean="0"/>
              <a:t>15.12.2023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AADCA-6FC0-46B8-814D-0A2E0B68A3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5649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17135-4258-4967-86A8-86D05244B0E0}" type="datetimeFigureOut">
              <a:rPr lang="ru-RU" smtClean="0"/>
              <a:t>15.12.2023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AADCA-6FC0-46B8-814D-0A2E0B68A3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6034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17135-4258-4967-86A8-86D05244B0E0}" type="datetimeFigureOut">
              <a:rPr lang="ru-RU" smtClean="0"/>
              <a:t>15.12.2023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AADCA-6FC0-46B8-814D-0A2E0B68A3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268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17135-4258-4967-86A8-86D05244B0E0}" type="datetimeFigureOut">
              <a:rPr lang="ru-RU" smtClean="0"/>
              <a:t>15.12.2023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AADCA-6FC0-46B8-814D-0A2E0B68A3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5262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17135-4258-4967-86A8-86D05244B0E0}" type="datetimeFigureOut">
              <a:rPr lang="ru-RU" smtClean="0"/>
              <a:t>15.12.2023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AADCA-6FC0-46B8-814D-0A2E0B68A3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747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17135-4258-4967-86A8-86D05244B0E0}" type="datetimeFigureOut">
              <a:rPr lang="ru-RU" smtClean="0"/>
              <a:t>15.12.2023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AADCA-6FC0-46B8-814D-0A2E0B68A3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0356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17135-4258-4967-86A8-86D05244B0E0}" type="datetimeFigureOut">
              <a:rPr lang="ru-RU" smtClean="0"/>
              <a:t>15.12.2023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AADCA-6FC0-46B8-814D-0A2E0B68A3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93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17135-4258-4967-86A8-86D05244B0E0}" type="datetimeFigureOut">
              <a:rPr lang="ru-RU" smtClean="0"/>
              <a:t>15.12.2023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AADCA-6FC0-46B8-814D-0A2E0B68A3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470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17135-4258-4967-86A8-86D05244B0E0}" type="datetimeFigureOut">
              <a:rPr lang="ru-RU" smtClean="0"/>
              <a:t>15.12.2023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AADCA-6FC0-46B8-814D-0A2E0B68A3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0612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17135-4258-4967-86A8-86D05244B0E0}" type="datetimeFigureOut">
              <a:rPr lang="ru-RU" smtClean="0"/>
              <a:t>15.12.2023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AADCA-6FC0-46B8-814D-0A2E0B68A3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271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417135-4258-4967-86A8-86D05244B0E0}" type="datetimeFigureOut">
              <a:rPr lang="ru-RU" smtClean="0"/>
              <a:t>15.12.2023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0AADCA-6FC0-46B8-814D-0A2E0B68A3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6452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7" Type="http://schemas.openxmlformats.org/officeDocument/2006/relationships/chart" Target="../charts/chart7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7" Type="http://schemas.openxmlformats.org/officeDocument/2006/relationships/chart" Target="../charts/chart13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2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7" Type="http://schemas.openxmlformats.org/officeDocument/2006/relationships/chart" Target="../charts/chart19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8.xml"/><Relationship Id="rId5" Type="http://schemas.openxmlformats.org/officeDocument/2006/relationships/chart" Target="../charts/chart17.xml"/><Relationship Id="rId4" Type="http://schemas.openxmlformats.org/officeDocument/2006/relationships/chart" Target="../charts/char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>
            <a:extLst>
              <a:ext uri="{FF2B5EF4-FFF2-40B4-BE49-F238E27FC236}">
                <a16:creationId xmlns="" xmlns:a16="http://schemas.microsoft.com/office/drawing/2014/main" id="{5C0E81A4-5563-404F-824E-79D1B6A376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67" y="1008236"/>
            <a:ext cx="4775200" cy="36578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30F84F94-55E1-4BBB-9CCC-19C12F8F335C}"/>
              </a:ext>
            </a:extLst>
          </p:cNvPr>
          <p:cNvSpPr/>
          <p:nvPr/>
        </p:nvSpPr>
        <p:spPr>
          <a:xfrm>
            <a:off x="7106966" y="1615871"/>
            <a:ext cx="46296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00FF"/>
                </a:solidFill>
              </a:rPr>
              <a:t>Ушакова Н.Д., </a:t>
            </a:r>
            <a:r>
              <a:rPr lang="ru-RU" sz="2400" b="1" u="sng" dirty="0">
                <a:solidFill>
                  <a:srgbClr val="0000FF"/>
                </a:solidFill>
              </a:rPr>
              <a:t>Скопинцев А.М. 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C3FB626A-863F-410C-825E-CA41AF2BD7AC}"/>
              </a:ext>
            </a:extLst>
          </p:cNvPr>
          <p:cNvSpPr/>
          <p:nvPr/>
        </p:nvSpPr>
        <p:spPr>
          <a:xfrm>
            <a:off x="3194908" y="2837138"/>
            <a:ext cx="1057738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>
              <a:lnSpc>
                <a:spcPct val="150000"/>
              </a:lnSpc>
              <a:spcAft>
                <a:spcPts val="0"/>
              </a:spcAft>
            </a:pPr>
            <a:r>
              <a:rPr lang="ru-RU" sz="2400" b="1" kern="150" dirty="0">
                <a:solidFill>
                  <a:srgbClr val="0070C0"/>
                </a:solidFill>
                <a:ea typeface="Times New Roman" panose="02020603050405020304" pitchFamily="18" charset="0"/>
              </a:rPr>
              <a:t>СПЕЦИФИЧЕСКОЕ ВОЗДЕЙСТВИЕ </a:t>
            </a:r>
            <a:br>
              <a:rPr lang="ru-RU" sz="2400" b="1" kern="150" dirty="0">
                <a:solidFill>
                  <a:srgbClr val="0070C0"/>
                </a:solidFill>
                <a:ea typeface="Times New Roman" panose="02020603050405020304" pitchFamily="18" charset="0"/>
              </a:rPr>
            </a:br>
            <a:r>
              <a:rPr lang="ru-RU" sz="2400" b="1" kern="150" dirty="0">
                <a:solidFill>
                  <a:srgbClr val="0070C0"/>
                </a:solidFill>
                <a:ea typeface="Times New Roman" panose="02020603050405020304" pitchFamily="18" charset="0"/>
              </a:rPr>
              <a:t>ПОЛИМИКСИНОВОЙ СОРБЦИИ В ОТНОШЕНИИ </a:t>
            </a:r>
            <a:br>
              <a:rPr lang="ru-RU" sz="2400" b="1" kern="150" dirty="0">
                <a:solidFill>
                  <a:srgbClr val="0070C0"/>
                </a:solidFill>
                <a:ea typeface="Times New Roman" panose="02020603050405020304" pitchFamily="18" charset="0"/>
              </a:rPr>
            </a:br>
            <a:r>
              <a:rPr lang="ru-RU" sz="2400" b="1" kern="150" dirty="0">
                <a:solidFill>
                  <a:srgbClr val="0070C0"/>
                </a:solidFill>
                <a:ea typeface="Times New Roman" panose="02020603050405020304" pitchFamily="18" charset="0"/>
              </a:rPr>
              <a:t>АКТИВИРОВАННЫХ НЕЙТРОФИЛОВ ПРИ СЕПСИСЕ</a:t>
            </a:r>
          </a:p>
          <a:p>
            <a:pPr algn="ctr" hangingPunct="0">
              <a:lnSpc>
                <a:spcPct val="150000"/>
              </a:lnSpc>
              <a:spcAft>
                <a:spcPts val="0"/>
              </a:spcAft>
            </a:pPr>
            <a:r>
              <a:rPr lang="ru-RU" sz="2400" b="1" kern="150" dirty="0">
                <a:solidFill>
                  <a:srgbClr val="0070C0"/>
                </a:solidFill>
                <a:ea typeface="Times New Roman" panose="02020603050405020304" pitchFamily="18" charset="0"/>
              </a:rPr>
              <a:t>(</a:t>
            </a:r>
            <a:r>
              <a:rPr lang="ru-RU" sz="2400" b="1" i="1" kern="150" dirty="0">
                <a:solidFill>
                  <a:srgbClr val="0070C0"/>
                </a:solidFill>
                <a:ea typeface="Times New Roman" panose="02020603050405020304" pitchFamily="18" charset="0"/>
              </a:rPr>
              <a:t>пилотное исследование</a:t>
            </a:r>
            <a:r>
              <a:rPr lang="ru-RU" sz="2400" b="1" kern="150" dirty="0">
                <a:solidFill>
                  <a:srgbClr val="0070C0"/>
                </a:solidFill>
                <a:ea typeface="Times New Roman" panose="02020603050405020304" pitchFamily="18" charset="0"/>
              </a:rPr>
              <a:t>)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4C4ECCC4-6071-4737-8704-CA6DADF2BA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4"/>
            <a:ext cx="12192000" cy="857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1244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Группа 32">
            <a:extLst>
              <a:ext uri="{FF2B5EF4-FFF2-40B4-BE49-F238E27FC236}">
                <a16:creationId xmlns="" xmlns:a16="http://schemas.microsoft.com/office/drawing/2014/main" id="{D2C8E5A8-9156-40B5-B84F-8083BBE1E9E4}"/>
              </a:ext>
            </a:extLst>
          </p:cNvPr>
          <p:cNvGrpSpPr/>
          <p:nvPr/>
        </p:nvGrpSpPr>
        <p:grpSpPr>
          <a:xfrm>
            <a:off x="43475" y="1081063"/>
            <a:ext cx="11972440" cy="289377"/>
            <a:chOff x="77324" y="799469"/>
            <a:chExt cx="11972440" cy="289377"/>
          </a:xfrm>
          <a:effectLst>
            <a:outerShdw blurRad="139700" dist="25400" dir="4260000" sy="-23000" kx="-800400" algn="bl" rotWithShape="0">
              <a:prstClr val="black">
                <a:alpha val="80000"/>
              </a:prstClr>
            </a:outerShdw>
          </a:effectLst>
        </p:grpSpPr>
        <p:cxnSp>
          <p:nvCxnSpPr>
            <p:cNvPr id="34" name="Прямая соединительная линия 33">
              <a:extLst>
                <a:ext uri="{FF2B5EF4-FFF2-40B4-BE49-F238E27FC236}">
                  <a16:creationId xmlns="" xmlns:a16="http://schemas.microsoft.com/office/drawing/2014/main" id="{881D21B2-667B-41FA-841F-26619DAD5A73}"/>
                </a:ext>
              </a:extLst>
            </p:cNvPr>
            <p:cNvCxnSpPr/>
            <p:nvPr/>
          </p:nvCxnSpPr>
          <p:spPr>
            <a:xfrm>
              <a:off x="118362" y="880882"/>
              <a:ext cx="11700000" cy="0"/>
            </a:xfrm>
            <a:prstGeom prst="line">
              <a:avLst/>
            </a:prstGeom>
            <a:ln w="47625">
              <a:solidFill>
                <a:schemeClr val="accent1">
                  <a:lumMod val="60000"/>
                  <a:lumOff val="40000"/>
                </a:schemeClr>
              </a:solidFill>
            </a:ln>
            <a:effectLst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>
              <a:extLst>
                <a:ext uri="{FF2B5EF4-FFF2-40B4-BE49-F238E27FC236}">
                  <a16:creationId xmlns="" xmlns:a16="http://schemas.microsoft.com/office/drawing/2014/main" id="{9733D5ED-21BA-49BE-BD66-A9ABDECB7CF5}"/>
                </a:ext>
              </a:extLst>
            </p:cNvPr>
            <p:cNvCxnSpPr/>
            <p:nvPr/>
          </p:nvCxnSpPr>
          <p:spPr>
            <a:xfrm>
              <a:off x="145680" y="946658"/>
              <a:ext cx="11808000" cy="0"/>
            </a:xfrm>
            <a:prstGeom prst="line">
              <a:avLst/>
            </a:prstGeom>
            <a:ln w="25400">
              <a:solidFill>
                <a:schemeClr val="accent1">
                  <a:lumMod val="60000"/>
                  <a:lumOff val="40000"/>
                </a:schemeClr>
              </a:solidFill>
            </a:ln>
            <a:effectLst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>
              <a:extLst>
                <a:ext uri="{FF2B5EF4-FFF2-40B4-BE49-F238E27FC236}">
                  <a16:creationId xmlns="" xmlns:a16="http://schemas.microsoft.com/office/drawing/2014/main" id="{39F9328A-9946-40C4-80BB-963F8382AC7F}"/>
                </a:ext>
              </a:extLst>
            </p:cNvPr>
            <p:cNvCxnSpPr/>
            <p:nvPr/>
          </p:nvCxnSpPr>
          <p:spPr>
            <a:xfrm>
              <a:off x="97764" y="1025044"/>
              <a:ext cx="11952000" cy="0"/>
            </a:xfrm>
            <a:prstGeom prst="line">
              <a:avLst/>
            </a:prstGeom>
            <a:ln w="47625">
              <a:solidFill>
                <a:schemeClr val="accent1">
                  <a:lumMod val="60000"/>
                  <a:lumOff val="4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40" name="Прямоугольник: усеченные противолежащие углы 39">
              <a:extLst>
                <a:ext uri="{FF2B5EF4-FFF2-40B4-BE49-F238E27FC236}">
                  <a16:creationId xmlns="" xmlns:a16="http://schemas.microsoft.com/office/drawing/2014/main" id="{B502B063-FABC-4BD7-9437-ADC49458A73F}"/>
                </a:ext>
              </a:extLst>
            </p:cNvPr>
            <p:cNvSpPr/>
            <p:nvPr/>
          </p:nvSpPr>
          <p:spPr>
            <a:xfrm>
              <a:off x="77324" y="799469"/>
              <a:ext cx="734258" cy="289377"/>
            </a:xfrm>
            <a:prstGeom prst="snip2DiagRect">
              <a:avLst/>
            </a:prstGeom>
            <a:solidFill>
              <a:schemeClr val="accent1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C3DCDD96-007B-43D6-8379-9DF05EFF12C1}"/>
              </a:ext>
            </a:extLst>
          </p:cNvPr>
          <p:cNvSpPr/>
          <p:nvPr/>
        </p:nvSpPr>
        <p:spPr>
          <a:xfrm>
            <a:off x="2073460" y="182652"/>
            <a:ext cx="741465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600"/>
              </a:spcBef>
              <a:buClr>
                <a:srgbClr val="C00000"/>
              </a:buClr>
            </a:pP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cs typeface="Arial" charset="0"/>
              </a:rPr>
              <a:t>Морфологическое исследование волокон картриджа </a:t>
            </a:r>
            <a:br>
              <a:rPr lang="ru-RU" sz="2400" b="1" dirty="0">
                <a:solidFill>
                  <a:schemeClr val="accent5">
                    <a:lumMod val="75000"/>
                  </a:schemeClr>
                </a:solidFill>
                <a:cs typeface="Arial" charset="0"/>
              </a:rPr>
            </a:b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cs typeface="Arial" charset="0"/>
              </a:rPr>
              <a:t>с </a:t>
            </a:r>
            <a:r>
              <a:rPr lang="ru-RU" sz="2400" b="1" dirty="0" err="1">
                <a:solidFill>
                  <a:schemeClr val="accent5">
                    <a:lumMod val="75000"/>
                  </a:schemeClr>
                </a:solidFill>
                <a:cs typeface="Arial" charset="0"/>
              </a:rPr>
              <a:t>иммобилизированным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cs typeface="Arial" charset="0"/>
              </a:rPr>
              <a:t> </a:t>
            </a:r>
            <a:r>
              <a:rPr lang="ru-RU" sz="2400" b="1" dirty="0" err="1">
                <a:solidFill>
                  <a:schemeClr val="accent5">
                    <a:lumMod val="75000"/>
                  </a:schemeClr>
                </a:solidFill>
                <a:cs typeface="Arial" charset="0"/>
              </a:rPr>
              <a:t>полимиксином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cs typeface="Arial" charset="0"/>
            </a:endParaRPr>
          </a:p>
        </p:txBody>
      </p:sp>
      <p:pic>
        <p:nvPicPr>
          <p:cNvPr id="41" name="Рисунок 8">
            <a:extLst>
              <a:ext uri="{FF2B5EF4-FFF2-40B4-BE49-F238E27FC236}">
                <a16:creationId xmlns="" xmlns:a16="http://schemas.microsoft.com/office/drawing/2014/main" id="{9824C708-FB65-403D-A239-9ACC7AA89B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441" y="1667047"/>
            <a:ext cx="5608637" cy="489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95097FDE-396B-4598-9CEB-3196625EA987}"/>
              </a:ext>
            </a:extLst>
          </p:cNvPr>
          <p:cNvSpPr/>
          <p:nvPr/>
        </p:nvSpPr>
        <p:spPr>
          <a:xfrm>
            <a:off x="7507657" y="2544118"/>
            <a:ext cx="28505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ea typeface="Calibri" panose="020F0502020204030204" pitchFamily="34" charset="0"/>
              </a:rPr>
              <a:t>Увеличение х400, окраска</a:t>
            </a:r>
            <a:br>
              <a:rPr lang="ru-RU" dirty="0">
                <a:solidFill>
                  <a:srgbClr val="000000"/>
                </a:solidFill>
                <a:ea typeface="Calibri" panose="020F0502020204030204" pitchFamily="34" charset="0"/>
              </a:rPr>
            </a:br>
            <a:r>
              <a:rPr lang="ru-RU" dirty="0"/>
              <a:t>гематоксилином-эозином </a:t>
            </a:r>
            <a:r>
              <a:rPr lang="ru-RU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51360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Группа 32">
            <a:extLst>
              <a:ext uri="{FF2B5EF4-FFF2-40B4-BE49-F238E27FC236}">
                <a16:creationId xmlns="" xmlns:a16="http://schemas.microsoft.com/office/drawing/2014/main" id="{D2C8E5A8-9156-40B5-B84F-8083BBE1E9E4}"/>
              </a:ext>
            </a:extLst>
          </p:cNvPr>
          <p:cNvGrpSpPr/>
          <p:nvPr/>
        </p:nvGrpSpPr>
        <p:grpSpPr>
          <a:xfrm>
            <a:off x="43475" y="1081063"/>
            <a:ext cx="11972440" cy="289377"/>
            <a:chOff x="77324" y="799469"/>
            <a:chExt cx="11972440" cy="289377"/>
          </a:xfrm>
          <a:effectLst>
            <a:outerShdw blurRad="139700" dist="25400" dir="4260000" sy="-23000" kx="-800400" algn="bl" rotWithShape="0">
              <a:prstClr val="black">
                <a:alpha val="80000"/>
              </a:prstClr>
            </a:outerShdw>
          </a:effectLst>
        </p:grpSpPr>
        <p:cxnSp>
          <p:nvCxnSpPr>
            <p:cNvPr id="34" name="Прямая соединительная линия 33">
              <a:extLst>
                <a:ext uri="{FF2B5EF4-FFF2-40B4-BE49-F238E27FC236}">
                  <a16:creationId xmlns="" xmlns:a16="http://schemas.microsoft.com/office/drawing/2014/main" id="{881D21B2-667B-41FA-841F-26619DAD5A73}"/>
                </a:ext>
              </a:extLst>
            </p:cNvPr>
            <p:cNvCxnSpPr/>
            <p:nvPr/>
          </p:nvCxnSpPr>
          <p:spPr>
            <a:xfrm>
              <a:off x="118362" y="880882"/>
              <a:ext cx="11700000" cy="0"/>
            </a:xfrm>
            <a:prstGeom prst="line">
              <a:avLst/>
            </a:prstGeom>
            <a:ln w="47625">
              <a:solidFill>
                <a:schemeClr val="accent1">
                  <a:lumMod val="60000"/>
                  <a:lumOff val="40000"/>
                </a:schemeClr>
              </a:solidFill>
            </a:ln>
            <a:effectLst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>
              <a:extLst>
                <a:ext uri="{FF2B5EF4-FFF2-40B4-BE49-F238E27FC236}">
                  <a16:creationId xmlns="" xmlns:a16="http://schemas.microsoft.com/office/drawing/2014/main" id="{9733D5ED-21BA-49BE-BD66-A9ABDECB7CF5}"/>
                </a:ext>
              </a:extLst>
            </p:cNvPr>
            <p:cNvCxnSpPr/>
            <p:nvPr/>
          </p:nvCxnSpPr>
          <p:spPr>
            <a:xfrm>
              <a:off x="145680" y="946658"/>
              <a:ext cx="11808000" cy="0"/>
            </a:xfrm>
            <a:prstGeom prst="line">
              <a:avLst/>
            </a:prstGeom>
            <a:ln w="25400">
              <a:solidFill>
                <a:schemeClr val="accent1">
                  <a:lumMod val="60000"/>
                  <a:lumOff val="40000"/>
                </a:schemeClr>
              </a:solidFill>
            </a:ln>
            <a:effectLst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>
              <a:extLst>
                <a:ext uri="{FF2B5EF4-FFF2-40B4-BE49-F238E27FC236}">
                  <a16:creationId xmlns="" xmlns:a16="http://schemas.microsoft.com/office/drawing/2014/main" id="{39F9328A-9946-40C4-80BB-963F8382AC7F}"/>
                </a:ext>
              </a:extLst>
            </p:cNvPr>
            <p:cNvCxnSpPr/>
            <p:nvPr/>
          </p:nvCxnSpPr>
          <p:spPr>
            <a:xfrm>
              <a:off x="97764" y="1025044"/>
              <a:ext cx="11952000" cy="0"/>
            </a:xfrm>
            <a:prstGeom prst="line">
              <a:avLst/>
            </a:prstGeom>
            <a:ln w="47625">
              <a:solidFill>
                <a:schemeClr val="accent1">
                  <a:lumMod val="60000"/>
                  <a:lumOff val="4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40" name="Прямоугольник: усеченные противолежащие углы 39">
              <a:extLst>
                <a:ext uri="{FF2B5EF4-FFF2-40B4-BE49-F238E27FC236}">
                  <a16:creationId xmlns="" xmlns:a16="http://schemas.microsoft.com/office/drawing/2014/main" id="{B502B063-FABC-4BD7-9437-ADC49458A73F}"/>
                </a:ext>
              </a:extLst>
            </p:cNvPr>
            <p:cNvSpPr/>
            <p:nvPr/>
          </p:nvSpPr>
          <p:spPr>
            <a:xfrm>
              <a:off x="77324" y="799469"/>
              <a:ext cx="734258" cy="289377"/>
            </a:xfrm>
            <a:prstGeom prst="snip2DiagRect">
              <a:avLst/>
            </a:prstGeom>
            <a:solidFill>
              <a:schemeClr val="accent1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C3DCDD96-007B-43D6-8379-9DF05EFF12C1}"/>
              </a:ext>
            </a:extLst>
          </p:cNvPr>
          <p:cNvSpPr/>
          <p:nvPr/>
        </p:nvSpPr>
        <p:spPr>
          <a:xfrm>
            <a:off x="2073460" y="182652"/>
            <a:ext cx="741465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600"/>
              </a:spcBef>
              <a:buClr>
                <a:srgbClr val="C00000"/>
              </a:buClr>
            </a:pP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cs typeface="Arial" charset="0"/>
              </a:rPr>
              <a:t>Морфологическое исследование волокон картриджа </a:t>
            </a:r>
            <a:br>
              <a:rPr lang="ru-RU" sz="2400" b="1" dirty="0">
                <a:solidFill>
                  <a:schemeClr val="accent5">
                    <a:lumMod val="75000"/>
                  </a:schemeClr>
                </a:solidFill>
                <a:cs typeface="Arial" charset="0"/>
              </a:rPr>
            </a:b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cs typeface="Arial" charset="0"/>
              </a:rPr>
              <a:t>с </a:t>
            </a:r>
            <a:r>
              <a:rPr lang="ru-RU" sz="2400" b="1" dirty="0" err="1">
                <a:solidFill>
                  <a:schemeClr val="accent5">
                    <a:lumMod val="75000"/>
                  </a:schemeClr>
                </a:solidFill>
                <a:cs typeface="Arial" charset="0"/>
              </a:rPr>
              <a:t>иммобилизированным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cs typeface="Arial" charset="0"/>
              </a:rPr>
              <a:t> </a:t>
            </a:r>
            <a:r>
              <a:rPr lang="ru-RU" sz="2400" b="1" dirty="0" err="1">
                <a:solidFill>
                  <a:schemeClr val="accent5">
                    <a:lumMod val="75000"/>
                  </a:schemeClr>
                </a:solidFill>
                <a:cs typeface="Arial" charset="0"/>
              </a:rPr>
              <a:t>полимиксином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cs typeface="Arial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95097FDE-396B-4598-9CEB-3196625EA987}"/>
              </a:ext>
            </a:extLst>
          </p:cNvPr>
          <p:cNvSpPr/>
          <p:nvPr/>
        </p:nvSpPr>
        <p:spPr>
          <a:xfrm>
            <a:off x="7507657" y="2544118"/>
            <a:ext cx="28505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ea typeface="Calibri" panose="020F0502020204030204" pitchFamily="34" charset="0"/>
              </a:rPr>
              <a:t>Увеличение х600, окраска</a:t>
            </a:r>
            <a:br>
              <a:rPr lang="ru-RU" dirty="0">
                <a:solidFill>
                  <a:srgbClr val="000000"/>
                </a:solidFill>
                <a:ea typeface="Calibri" panose="020F0502020204030204" pitchFamily="34" charset="0"/>
              </a:rPr>
            </a:br>
            <a:r>
              <a:rPr lang="ru-RU" dirty="0"/>
              <a:t>гематоксилином-эозином </a:t>
            </a:r>
            <a:r>
              <a:rPr lang="ru-RU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endParaRPr lang="ru-RU" dirty="0"/>
          </a:p>
        </p:txBody>
      </p:sp>
      <p:pic>
        <p:nvPicPr>
          <p:cNvPr id="10" name="Рисунок 8">
            <a:extLst>
              <a:ext uri="{FF2B5EF4-FFF2-40B4-BE49-F238E27FC236}">
                <a16:creationId xmlns="" xmlns:a16="http://schemas.microsoft.com/office/drawing/2014/main" id="{A90E3D08-65C1-4A76-B183-84F3E8EA89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965" y="1532214"/>
            <a:ext cx="5592762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09826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Группа 32">
            <a:extLst>
              <a:ext uri="{FF2B5EF4-FFF2-40B4-BE49-F238E27FC236}">
                <a16:creationId xmlns="" xmlns:a16="http://schemas.microsoft.com/office/drawing/2014/main" id="{D2C8E5A8-9156-40B5-B84F-8083BBE1E9E4}"/>
              </a:ext>
            </a:extLst>
          </p:cNvPr>
          <p:cNvGrpSpPr/>
          <p:nvPr/>
        </p:nvGrpSpPr>
        <p:grpSpPr>
          <a:xfrm>
            <a:off x="43475" y="1122253"/>
            <a:ext cx="11972440" cy="289377"/>
            <a:chOff x="77324" y="799469"/>
            <a:chExt cx="11972440" cy="289377"/>
          </a:xfrm>
          <a:effectLst>
            <a:outerShdw blurRad="139700" dist="25400" dir="4260000" sy="-23000" kx="-800400" algn="bl" rotWithShape="0">
              <a:prstClr val="black">
                <a:alpha val="80000"/>
              </a:prstClr>
            </a:outerShdw>
          </a:effectLst>
        </p:grpSpPr>
        <p:cxnSp>
          <p:nvCxnSpPr>
            <p:cNvPr id="34" name="Прямая соединительная линия 33">
              <a:extLst>
                <a:ext uri="{FF2B5EF4-FFF2-40B4-BE49-F238E27FC236}">
                  <a16:creationId xmlns="" xmlns:a16="http://schemas.microsoft.com/office/drawing/2014/main" id="{881D21B2-667B-41FA-841F-26619DAD5A73}"/>
                </a:ext>
              </a:extLst>
            </p:cNvPr>
            <p:cNvCxnSpPr/>
            <p:nvPr/>
          </p:nvCxnSpPr>
          <p:spPr>
            <a:xfrm>
              <a:off x="118362" y="880882"/>
              <a:ext cx="11700000" cy="0"/>
            </a:xfrm>
            <a:prstGeom prst="line">
              <a:avLst/>
            </a:prstGeom>
            <a:ln w="47625">
              <a:solidFill>
                <a:schemeClr val="accent1">
                  <a:lumMod val="60000"/>
                  <a:lumOff val="40000"/>
                </a:schemeClr>
              </a:solidFill>
            </a:ln>
            <a:effectLst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>
              <a:extLst>
                <a:ext uri="{FF2B5EF4-FFF2-40B4-BE49-F238E27FC236}">
                  <a16:creationId xmlns="" xmlns:a16="http://schemas.microsoft.com/office/drawing/2014/main" id="{9733D5ED-21BA-49BE-BD66-A9ABDECB7CF5}"/>
                </a:ext>
              </a:extLst>
            </p:cNvPr>
            <p:cNvCxnSpPr/>
            <p:nvPr/>
          </p:nvCxnSpPr>
          <p:spPr>
            <a:xfrm>
              <a:off x="145680" y="946658"/>
              <a:ext cx="11808000" cy="0"/>
            </a:xfrm>
            <a:prstGeom prst="line">
              <a:avLst/>
            </a:prstGeom>
            <a:ln w="25400">
              <a:solidFill>
                <a:schemeClr val="accent1">
                  <a:lumMod val="60000"/>
                  <a:lumOff val="40000"/>
                </a:schemeClr>
              </a:solidFill>
            </a:ln>
            <a:effectLst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>
              <a:extLst>
                <a:ext uri="{FF2B5EF4-FFF2-40B4-BE49-F238E27FC236}">
                  <a16:creationId xmlns="" xmlns:a16="http://schemas.microsoft.com/office/drawing/2014/main" id="{39F9328A-9946-40C4-80BB-963F8382AC7F}"/>
                </a:ext>
              </a:extLst>
            </p:cNvPr>
            <p:cNvCxnSpPr/>
            <p:nvPr/>
          </p:nvCxnSpPr>
          <p:spPr>
            <a:xfrm>
              <a:off x="97764" y="1025044"/>
              <a:ext cx="11952000" cy="0"/>
            </a:xfrm>
            <a:prstGeom prst="line">
              <a:avLst/>
            </a:prstGeom>
            <a:ln w="47625">
              <a:solidFill>
                <a:schemeClr val="accent1">
                  <a:lumMod val="60000"/>
                  <a:lumOff val="4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40" name="Прямоугольник: усеченные противолежащие углы 39">
              <a:extLst>
                <a:ext uri="{FF2B5EF4-FFF2-40B4-BE49-F238E27FC236}">
                  <a16:creationId xmlns="" xmlns:a16="http://schemas.microsoft.com/office/drawing/2014/main" id="{B502B063-FABC-4BD7-9437-ADC49458A73F}"/>
                </a:ext>
              </a:extLst>
            </p:cNvPr>
            <p:cNvSpPr/>
            <p:nvPr/>
          </p:nvSpPr>
          <p:spPr>
            <a:xfrm>
              <a:off x="77324" y="799469"/>
              <a:ext cx="734258" cy="289377"/>
            </a:xfrm>
            <a:prstGeom prst="snip2DiagRect">
              <a:avLst/>
            </a:prstGeom>
            <a:solidFill>
              <a:schemeClr val="accent1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C3DCDD96-007B-43D6-8379-9DF05EFF12C1}"/>
              </a:ext>
            </a:extLst>
          </p:cNvPr>
          <p:cNvSpPr/>
          <p:nvPr/>
        </p:nvSpPr>
        <p:spPr>
          <a:xfrm>
            <a:off x="3227330" y="182652"/>
            <a:ext cx="5106911" cy="9079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600"/>
              </a:spcBef>
              <a:buClr>
                <a:srgbClr val="C00000"/>
              </a:buClr>
            </a:pP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cs typeface="Arial" charset="0"/>
              </a:rPr>
              <a:t>ПОКАЗАТЕЛИ ПОЛ В НЕЙТРОФИЛАХ</a:t>
            </a:r>
          </a:p>
          <a:p>
            <a:pPr algn="ctr">
              <a:spcBef>
                <a:spcPts val="600"/>
              </a:spcBef>
              <a:buClr>
                <a:srgbClr val="C00000"/>
              </a:buClr>
            </a:pP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cs typeface="Arial" charset="0"/>
              </a:rPr>
              <a:t>(в системном кровотоке до 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cs typeface="Arial" charset="0"/>
              </a:rPr>
              <a:t>PMX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cs typeface="Arial" charset="0"/>
              </a:rPr>
              <a:t>)</a:t>
            </a:r>
          </a:p>
        </p:txBody>
      </p:sp>
      <p:graphicFrame>
        <p:nvGraphicFramePr>
          <p:cNvPr id="11" name="Диаграмма 10">
            <a:extLst>
              <a:ext uri="{FF2B5EF4-FFF2-40B4-BE49-F238E27FC236}">
                <a16:creationId xmlns="" xmlns:a16="http://schemas.microsoft.com/office/drawing/2014/main" id="{125F035F-766E-4A84-B538-B444A686F9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94078640"/>
              </p:ext>
            </p:extLst>
          </p:nvPr>
        </p:nvGraphicFramePr>
        <p:xfrm>
          <a:off x="445867" y="1488148"/>
          <a:ext cx="2738342" cy="23310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Диаграмма 12">
            <a:extLst>
              <a:ext uri="{FF2B5EF4-FFF2-40B4-BE49-F238E27FC236}">
                <a16:creationId xmlns="" xmlns:a16="http://schemas.microsoft.com/office/drawing/2014/main" id="{6CDD77DB-9C6F-4E5E-A40D-D201944C20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78429692"/>
              </p:ext>
            </p:extLst>
          </p:nvPr>
        </p:nvGraphicFramePr>
        <p:xfrm>
          <a:off x="3325420" y="1488148"/>
          <a:ext cx="2738342" cy="23310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Диаграмма 14">
            <a:extLst>
              <a:ext uri="{FF2B5EF4-FFF2-40B4-BE49-F238E27FC236}">
                <a16:creationId xmlns="" xmlns:a16="http://schemas.microsoft.com/office/drawing/2014/main" id="{CC1FBFA9-7AD2-43D9-85B5-EF7ACE30E2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41273610"/>
              </p:ext>
            </p:extLst>
          </p:nvPr>
        </p:nvGraphicFramePr>
        <p:xfrm>
          <a:off x="6267901" y="1488149"/>
          <a:ext cx="2738342" cy="23310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Диаграмма 16">
            <a:extLst>
              <a:ext uri="{FF2B5EF4-FFF2-40B4-BE49-F238E27FC236}">
                <a16:creationId xmlns="" xmlns:a16="http://schemas.microsoft.com/office/drawing/2014/main" id="{07F2BE71-1F9C-40F5-8447-FF8E3B255D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23579676"/>
              </p:ext>
            </p:extLst>
          </p:nvPr>
        </p:nvGraphicFramePr>
        <p:xfrm>
          <a:off x="387049" y="4007226"/>
          <a:ext cx="2797160" cy="23310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9" name="Диаграмма 18">
            <a:extLst>
              <a:ext uri="{FF2B5EF4-FFF2-40B4-BE49-F238E27FC236}">
                <a16:creationId xmlns="" xmlns:a16="http://schemas.microsoft.com/office/drawing/2014/main" id="{8F2E1F12-AC27-4554-B92A-9A0C145845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05711950"/>
              </p:ext>
            </p:extLst>
          </p:nvPr>
        </p:nvGraphicFramePr>
        <p:xfrm>
          <a:off x="3132472" y="4007226"/>
          <a:ext cx="2680448" cy="23310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1" name="Диаграмма 20">
            <a:extLst>
              <a:ext uri="{FF2B5EF4-FFF2-40B4-BE49-F238E27FC236}">
                <a16:creationId xmlns="" xmlns:a16="http://schemas.microsoft.com/office/drawing/2014/main" id="{99835ABE-ABF5-499E-8297-1B9CEAE29D1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38542676"/>
              </p:ext>
            </p:extLst>
          </p:nvPr>
        </p:nvGraphicFramePr>
        <p:xfrm>
          <a:off x="5974285" y="4007227"/>
          <a:ext cx="3403286" cy="23310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3" name="Прямоугольник 22">
            <a:extLst>
              <a:ext uri="{FF2B5EF4-FFF2-40B4-BE49-F238E27FC236}">
                <a16:creationId xmlns="" xmlns:a16="http://schemas.microsoft.com/office/drawing/2014/main" id="{E92792C5-349C-4D5F-8E91-449D881F63CD}"/>
              </a:ext>
            </a:extLst>
          </p:cNvPr>
          <p:cNvSpPr/>
          <p:nvPr/>
        </p:nvSpPr>
        <p:spPr>
          <a:xfrm>
            <a:off x="9377571" y="5107146"/>
            <a:ext cx="403410" cy="24204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E1BC8B54-A64C-4125-899F-FB0798CC0165}"/>
              </a:ext>
            </a:extLst>
          </p:cNvPr>
          <p:cNvSpPr/>
          <p:nvPr/>
        </p:nvSpPr>
        <p:spPr>
          <a:xfrm>
            <a:off x="9386537" y="5600085"/>
            <a:ext cx="403410" cy="24204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4D4CC7E1-0C0F-4DBA-93F2-AA329355AEAF}"/>
              </a:ext>
            </a:extLst>
          </p:cNvPr>
          <p:cNvSpPr/>
          <p:nvPr/>
        </p:nvSpPr>
        <p:spPr>
          <a:xfrm>
            <a:off x="9942346" y="5043502"/>
            <a:ext cx="20309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ea typeface="Calibri" panose="020F0502020204030204" pitchFamily="34" charset="0"/>
              </a:rPr>
              <a:t>Исходный уровень</a:t>
            </a:r>
            <a:endParaRPr lang="ru-RU" dirty="0"/>
          </a:p>
        </p:txBody>
      </p:sp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A180E469-995E-4D02-953C-9A453AC3AFA0}"/>
              </a:ext>
            </a:extLst>
          </p:cNvPr>
          <p:cNvSpPr/>
          <p:nvPr/>
        </p:nvSpPr>
        <p:spPr>
          <a:xfrm>
            <a:off x="10049921" y="5509666"/>
            <a:ext cx="17485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ea typeface="Calibri" panose="020F0502020204030204" pitchFamily="34" charset="0"/>
              </a:rPr>
              <a:t>Здоровые люди</a:t>
            </a:r>
            <a:endParaRPr lang="ru-RU" dirty="0"/>
          </a:p>
        </p:txBody>
      </p:sp>
      <p:sp>
        <p:nvSpPr>
          <p:cNvPr id="27" name="Прямоугольник 26">
            <a:extLst>
              <a:ext uri="{FF2B5EF4-FFF2-40B4-BE49-F238E27FC236}">
                <a16:creationId xmlns="" xmlns:a16="http://schemas.microsoft.com/office/drawing/2014/main" id="{159F462E-F63C-474D-9978-886874612B28}"/>
              </a:ext>
            </a:extLst>
          </p:cNvPr>
          <p:cNvSpPr/>
          <p:nvPr/>
        </p:nvSpPr>
        <p:spPr>
          <a:xfrm>
            <a:off x="4653401" y="2235625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ea typeface="Calibri" panose="020F0502020204030204" pitchFamily="34" charset="0"/>
              </a:rPr>
              <a:t>*</a:t>
            </a:r>
            <a:endParaRPr lang="ru-RU" b="1" dirty="0"/>
          </a:p>
        </p:txBody>
      </p:sp>
      <p:sp>
        <p:nvSpPr>
          <p:cNvPr id="29" name="Прямоугольник 28">
            <a:extLst>
              <a:ext uri="{FF2B5EF4-FFF2-40B4-BE49-F238E27FC236}">
                <a16:creationId xmlns="" xmlns:a16="http://schemas.microsoft.com/office/drawing/2014/main" id="{1D70646B-53ED-4B67-952D-686A829A0BD7}"/>
              </a:ext>
            </a:extLst>
          </p:cNvPr>
          <p:cNvSpPr/>
          <p:nvPr/>
        </p:nvSpPr>
        <p:spPr>
          <a:xfrm>
            <a:off x="7375846" y="5403892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ea typeface="Calibri" panose="020F0502020204030204" pitchFamily="34" charset="0"/>
              </a:rPr>
              <a:t>*</a:t>
            </a:r>
            <a:endParaRPr lang="ru-RU" b="1" dirty="0"/>
          </a:p>
        </p:txBody>
      </p:sp>
      <p:sp>
        <p:nvSpPr>
          <p:cNvPr id="37" name="Прямоугольник 36">
            <a:extLst>
              <a:ext uri="{FF2B5EF4-FFF2-40B4-BE49-F238E27FC236}">
                <a16:creationId xmlns="" xmlns:a16="http://schemas.microsoft.com/office/drawing/2014/main" id="{B7BA69CA-B740-46ED-A78A-9C115E23CD68}"/>
              </a:ext>
            </a:extLst>
          </p:cNvPr>
          <p:cNvSpPr/>
          <p:nvPr/>
        </p:nvSpPr>
        <p:spPr>
          <a:xfrm>
            <a:off x="9023871" y="3948033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ea typeface="Calibri" panose="020F0502020204030204" pitchFamily="34" charset="0"/>
              </a:rPr>
              <a:t>*</a:t>
            </a:r>
            <a:endParaRPr lang="ru-RU" b="1" dirty="0"/>
          </a:p>
        </p:txBody>
      </p:sp>
      <p:sp>
        <p:nvSpPr>
          <p:cNvPr id="39" name="Прямоугольник 38">
            <a:extLst>
              <a:ext uri="{FF2B5EF4-FFF2-40B4-BE49-F238E27FC236}">
                <a16:creationId xmlns="" xmlns:a16="http://schemas.microsoft.com/office/drawing/2014/main" id="{8B6EDBA8-2875-4214-B382-695B289B2D68}"/>
              </a:ext>
            </a:extLst>
          </p:cNvPr>
          <p:cNvSpPr/>
          <p:nvPr/>
        </p:nvSpPr>
        <p:spPr>
          <a:xfrm>
            <a:off x="9288183" y="3903802"/>
            <a:ext cx="29259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dirty="0">
                <a:ea typeface="Calibri" panose="020F0502020204030204" pitchFamily="34" charset="0"/>
              </a:rPr>
              <a:t>p</a:t>
            </a:r>
            <a:r>
              <a:rPr lang="en-US" sz="1600" dirty="0">
                <a:ea typeface="Calibri" panose="020F0502020204030204" pitchFamily="34" charset="0"/>
              </a:rPr>
              <a:t> &lt;0,05 – </a:t>
            </a:r>
            <a:r>
              <a:rPr lang="ru-RU" sz="1600" dirty="0">
                <a:ea typeface="Calibri" panose="020F0502020204030204" pitchFamily="34" charset="0"/>
              </a:rPr>
              <a:t>значимость различий </a:t>
            </a:r>
            <a:br>
              <a:rPr lang="ru-RU" sz="1600" dirty="0">
                <a:ea typeface="Calibri" panose="020F0502020204030204" pitchFamily="34" charset="0"/>
              </a:rPr>
            </a:br>
            <a:r>
              <a:rPr lang="ru-RU" sz="1600" dirty="0">
                <a:ea typeface="Calibri" panose="020F0502020204030204" pitchFamily="34" charset="0"/>
              </a:rPr>
              <a:t>в сравнении с донорами</a:t>
            </a:r>
            <a:r>
              <a:rPr lang="en-US" sz="1600" dirty="0">
                <a:ea typeface="Calibri" panose="020F0502020204030204" pitchFamily="34" charset="0"/>
              </a:rPr>
              <a:t>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05197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Группа 32">
            <a:extLst>
              <a:ext uri="{FF2B5EF4-FFF2-40B4-BE49-F238E27FC236}">
                <a16:creationId xmlns="" xmlns:a16="http://schemas.microsoft.com/office/drawing/2014/main" id="{D2C8E5A8-9156-40B5-B84F-8083BBE1E9E4}"/>
              </a:ext>
            </a:extLst>
          </p:cNvPr>
          <p:cNvGrpSpPr/>
          <p:nvPr/>
        </p:nvGrpSpPr>
        <p:grpSpPr>
          <a:xfrm>
            <a:off x="43475" y="1122253"/>
            <a:ext cx="11972440" cy="289377"/>
            <a:chOff x="77324" y="799469"/>
            <a:chExt cx="11972440" cy="289377"/>
          </a:xfrm>
          <a:effectLst>
            <a:outerShdw blurRad="139700" dist="25400" dir="4260000" sy="-23000" kx="-800400" algn="bl" rotWithShape="0">
              <a:prstClr val="black">
                <a:alpha val="80000"/>
              </a:prstClr>
            </a:outerShdw>
          </a:effectLst>
        </p:grpSpPr>
        <p:cxnSp>
          <p:nvCxnSpPr>
            <p:cNvPr id="34" name="Прямая соединительная линия 33">
              <a:extLst>
                <a:ext uri="{FF2B5EF4-FFF2-40B4-BE49-F238E27FC236}">
                  <a16:creationId xmlns="" xmlns:a16="http://schemas.microsoft.com/office/drawing/2014/main" id="{881D21B2-667B-41FA-841F-26619DAD5A73}"/>
                </a:ext>
              </a:extLst>
            </p:cNvPr>
            <p:cNvCxnSpPr/>
            <p:nvPr/>
          </p:nvCxnSpPr>
          <p:spPr>
            <a:xfrm>
              <a:off x="118362" y="880882"/>
              <a:ext cx="11700000" cy="0"/>
            </a:xfrm>
            <a:prstGeom prst="line">
              <a:avLst/>
            </a:prstGeom>
            <a:ln w="47625">
              <a:solidFill>
                <a:schemeClr val="accent1">
                  <a:lumMod val="60000"/>
                  <a:lumOff val="40000"/>
                </a:schemeClr>
              </a:solidFill>
            </a:ln>
            <a:effectLst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>
              <a:extLst>
                <a:ext uri="{FF2B5EF4-FFF2-40B4-BE49-F238E27FC236}">
                  <a16:creationId xmlns="" xmlns:a16="http://schemas.microsoft.com/office/drawing/2014/main" id="{9733D5ED-21BA-49BE-BD66-A9ABDECB7CF5}"/>
                </a:ext>
              </a:extLst>
            </p:cNvPr>
            <p:cNvCxnSpPr/>
            <p:nvPr/>
          </p:nvCxnSpPr>
          <p:spPr>
            <a:xfrm>
              <a:off x="145680" y="946658"/>
              <a:ext cx="11808000" cy="0"/>
            </a:xfrm>
            <a:prstGeom prst="line">
              <a:avLst/>
            </a:prstGeom>
            <a:ln w="25400">
              <a:solidFill>
                <a:schemeClr val="accent1">
                  <a:lumMod val="60000"/>
                  <a:lumOff val="40000"/>
                </a:schemeClr>
              </a:solidFill>
            </a:ln>
            <a:effectLst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>
              <a:extLst>
                <a:ext uri="{FF2B5EF4-FFF2-40B4-BE49-F238E27FC236}">
                  <a16:creationId xmlns="" xmlns:a16="http://schemas.microsoft.com/office/drawing/2014/main" id="{39F9328A-9946-40C4-80BB-963F8382AC7F}"/>
                </a:ext>
              </a:extLst>
            </p:cNvPr>
            <p:cNvCxnSpPr/>
            <p:nvPr/>
          </p:nvCxnSpPr>
          <p:spPr>
            <a:xfrm>
              <a:off x="97764" y="1025044"/>
              <a:ext cx="11952000" cy="0"/>
            </a:xfrm>
            <a:prstGeom prst="line">
              <a:avLst/>
            </a:prstGeom>
            <a:ln w="47625">
              <a:solidFill>
                <a:schemeClr val="accent1">
                  <a:lumMod val="60000"/>
                  <a:lumOff val="4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40" name="Прямоугольник: усеченные противолежащие углы 39">
              <a:extLst>
                <a:ext uri="{FF2B5EF4-FFF2-40B4-BE49-F238E27FC236}">
                  <a16:creationId xmlns="" xmlns:a16="http://schemas.microsoft.com/office/drawing/2014/main" id="{B502B063-FABC-4BD7-9437-ADC49458A73F}"/>
                </a:ext>
              </a:extLst>
            </p:cNvPr>
            <p:cNvSpPr/>
            <p:nvPr/>
          </p:nvSpPr>
          <p:spPr>
            <a:xfrm>
              <a:off x="77324" y="799469"/>
              <a:ext cx="734258" cy="289377"/>
            </a:xfrm>
            <a:prstGeom prst="snip2DiagRect">
              <a:avLst/>
            </a:prstGeom>
            <a:solidFill>
              <a:schemeClr val="accent1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C3DCDD96-007B-43D6-8379-9DF05EFF12C1}"/>
              </a:ext>
            </a:extLst>
          </p:cNvPr>
          <p:cNvSpPr/>
          <p:nvPr/>
        </p:nvSpPr>
        <p:spPr>
          <a:xfrm>
            <a:off x="187689" y="182652"/>
            <a:ext cx="11186204" cy="9079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600"/>
              </a:spcBef>
              <a:buClr>
                <a:srgbClr val="C00000"/>
              </a:buClr>
            </a:pP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cs typeface="Arial" charset="0"/>
              </a:rPr>
              <a:t>ПОКАЗАТЕЛИ ПОЛ В НЕЙТРОФИЛАХ</a:t>
            </a:r>
          </a:p>
          <a:p>
            <a:pPr algn="ctr">
              <a:spcBef>
                <a:spcPts val="600"/>
              </a:spcBef>
              <a:buClr>
                <a:srgbClr val="C00000"/>
              </a:buClr>
            </a:pP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cs typeface="Arial" charset="0"/>
              </a:rPr>
              <a:t>(в системном кровотоке до 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cs typeface="Arial" charset="0"/>
              </a:rPr>
              <a:t>PMX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cs typeface="Arial" charset="0"/>
              </a:rPr>
              <a:t>  и в промывных водах после завершения 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cs typeface="Arial" charset="0"/>
              </a:rPr>
              <a:t>PMX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cs typeface="Arial" charset="0"/>
              </a:rPr>
              <a:t>)</a:t>
            </a:r>
          </a:p>
        </p:txBody>
      </p:sp>
      <p:graphicFrame>
        <p:nvGraphicFramePr>
          <p:cNvPr id="22" name="Диаграмма 21">
            <a:extLst>
              <a:ext uri="{FF2B5EF4-FFF2-40B4-BE49-F238E27FC236}">
                <a16:creationId xmlns="" xmlns:a16="http://schemas.microsoft.com/office/drawing/2014/main" id="{8E1CDC87-D00B-455D-8F6A-2E03B9B9DA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69774256"/>
              </p:ext>
            </p:extLst>
          </p:nvPr>
        </p:nvGraphicFramePr>
        <p:xfrm>
          <a:off x="3131985" y="1469410"/>
          <a:ext cx="2665349" cy="23310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8" name="Диаграмма 27">
            <a:extLst>
              <a:ext uri="{FF2B5EF4-FFF2-40B4-BE49-F238E27FC236}">
                <a16:creationId xmlns="" xmlns:a16="http://schemas.microsoft.com/office/drawing/2014/main" id="{4C77738B-1F96-411B-87C2-2D12F16C9C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98186340"/>
              </p:ext>
            </p:extLst>
          </p:nvPr>
        </p:nvGraphicFramePr>
        <p:xfrm>
          <a:off x="5866221" y="1471913"/>
          <a:ext cx="2453027" cy="23310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0" name="Диаграмма 29">
            <a:extLst>
              <a:ext uri="{FF2B5EF4-FFF2-40B4-BE49-F238E27FC236}">
                <a16:creationId xmlns="" xmlns:a16="http://schemas.microsoft.com/office/drawing/2014/main" id="{2B7D9CC7-8137-45A3-8835-1F509031E6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43748373"/>
              </p:ext>
            </p:extLst>
          </p:nvPr>
        </p:nvGraphicFramePr>
        <p:xfrm>
          <a:off x="8600457" y="1471911"/>
          <a:ext cx="2453027" cy="23310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1" name="Диаграмма 30">
            <a:extLst>
              <a:ext uri="{FF2B5EF4-FFF2-40B4-BE49-F238E27FC236}">
                <a16:creationId xmlns="" xmlns:a16="http://schemas.microsoft.com/office/drawing/2014/main" id="{CFFAC323-B225-4DB7-8625-5473E8583D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95157835"/>
              </p:ext>
            </p:extLst>
          </p:nvPr>
        </p:nvGraphicFramePr>
        <p:xfrm>
          <a:off x="397749" y="4146985"/>
          <a:ext cx="2453027" cy="23310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2" name="Диаграмма 31">
            <a:extLst>
              <a:ext uri="{FF2B5EF4-FFF2-40B4-BE49-F238E27FC236}">
                <a16:creationId xmlns="" xmlns:a16="http://schemas.microsoft.com/office/drawing/2014/main" id="{866F961B-469F-47CE-A80D-FE01D9F7D14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97045084"/>
              </p:ext>
            </p:extLst>
          </p:nvPr>
        </p:nvGraphicFramePr>
        <p:xfrm>
          <a:off x="3131985" y="4146985"/>
          <a:ext cx="2453027" cy="23310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35" name="Диаграмма 34">
            <a:extLst>
              <a:ext uri="{FF2B5EF4-FFF2-40B4-BE49-F238E27FC236}">
                <a16:creationId xmlns="" xmlns:a16="http://schemas.microsoft.com/office/drawing/2014/main" id="{B4D89AF1-880A-4035-A953-D9B9D9ADC4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99259515"/>
              </p:ext>
            </p:extLst>
          </p:nvPr>
        </p:nvGraphicFramePr>
        <p:xfrm>
          <a:off x="481910" y="1460944"/>
          <a:ext cx="2665349" cy="23310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41" name="Прямоугольник 40">
            <a:extLst>
              <a:ext uri="{FF2B5EF4-FFF2-40B4-BE49-F238E27FC236}">
                <a16:creationId xmlns="" xmlns:a16="http://schemas.microsoft.com/office/drawing/2014/main" id="{61E20A39-1950-4A9C-BC6E-0DCFDA181B3F}"/>
              </a:ext>
            </a:extLst>
          </p:cNvPr>
          <p:cNvSpPr/>
          <p:nvPr/>
        </p:nvSpPr>
        <p:spPr>
          <a:xfrm>
            <a:off x="6817741" y="5716729"/>
            <a:ext cx="30008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800"/>
              </a:lnSpc>
            </a:pPr>
            <a:r>
              <a:rPr lang="ru-RU" b="1" dirty="0">
                <a:solidFill>
                  <a:srgbClr val="FF0000"/>
                </a:solidFill>
                <a:ea typeface="Calibri" panose="020F0502020204030204" pitchFamily="34" charset="0"/>
              </a:rPr>
              <a:t>*</a:t>
            </a:r>
          </a:p>
          <a:p>
            <a:pPr>
              <a:lnSpc>
                <a:spcPts val="1800"/>
              </a:lnSpc>
            </a:pPr>
            <a:r>
              <a:rPr lang="ru-RU" b="1" dirty="0">
                <a:solidFill>
                  <a:srgbClr val="00B050"/>
                </a:solidFill>
                <a:ea typeface="Calibri" panose="020F0502020204030204" pitchFamily="34" charset="0"/>
              </a:rPr>
              <a:t>*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42" name="Прямоугольник 41">
            <a:extLst>
              <a:ext uri="{FF2B5EF4-FFF2-40B4-BE49-F238E27FC236}">
                <a16:creationId xmlns="" xmlns:a16="http://schemas.microsoft.com/office/drawing/2014/main" id="{74F1D087-A26B-45DB-99B1-17D8FDEB97F7}"/>
              </a:ext>
            </a:extLst>
          </p:cNvPr>
          <p:cNvSpPr/>
          <p:nvPr/>
        </p:nvSpPr>
        <p:spPr>
          <a:xfrm>
            <a:off x="7042367" y="5367837"/>
            <a:ext cx="454085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dirty="0">
                <a:ea typeface="Calibri" panose="020F0502020204030204" pitchFamily="34" charset="0"/>
              </a:rPr>
              <a:t>p</a:t>
            </a:r>
            <a:r>
              <a:rPr lang="en-US" sz="1600" dirty="0">
                <a:ea typeface="Calibri" panose="020F0502020204030204" pitchFamily="34" charset="0"/>
              </a:rPr>
              <a:t> &lt;0,05 – </a:t>
            </a:r>
            <a:r>
              <a:rPr lang="ru-RU" sz="1600" dirty="0">
                <a:ea typeface="Calibri" panose="020F0502020204030204" pitchFamily="34" charset="0"/>
              </a:rPr>
              <a:t>значимость различий  промывной воды </a:t>
            </a:r>
          </a:p>
          <a:p>
            <a:r>
              <a:rPr lang="ru-RU" sz="1600" dirty="0">
                <a:ea typeface="Calibri" panose="020F0502020204030204" pitchFamily="34" charset="0"/>
              </a:rPr>
              <a:t>в сравнении с исходным уровнем</a:t>
            </a:r>
          </a:p>
          <a:p>
            <a:r>
              <a:rPr lang="ru-RU" sz="1600" dirty="0">
                <a:ea typeface="Calibri" panose="020F0502020204030204" pitchFamily="34" charset="0"/>
              </a:rPr>
              <a:t>в сравнении со здоровыми людьми</a:t>
            </a:r>
            <a:endParaRPr lang="ru-RU" sz="1600" dirty="0"/>
          </a:p>
        </p:txBody>
      </p:sp>
      <p:grpSp>
        <p:nvGrpSpPr>
          <p:cNvPr id="43" name="Группа 42">
            <a:extLst>
              <a:ext uri="{FF2B5EF4-FFF2-40B4-BE49-F238E27FC236}">
                <a16:creationId xmlns="" xmlns:a16="http://schemas.microsoft.com/office/drawing/2014/main" id="{9C90BBBE-5930-4089-AF12-4F422DE78BB8}"/>
              </a:ext>
            </a:extLst>
          </p:cNvPr>
          <p:cNvGrpSpPr/>
          <p:nvPr/>
        </p:nvGrpSpPr>
        <p:grpSpPr>
          <a:xfrm>
            <a:off x="6606425" y="4166414"/>
            <a:ext cx="3420734" cy="923330"/>
            <a:chOff x="7928063" y="4803684"/>
            <a:chExt cx="3420734" cy="923330"/>
          </a:xfrm>
        </p:grpSpPr>
        <p:sp>
          <p:nvSpPr>
            <p:cNvPr id="44" name="Прямоугольник 43">
              <a:extLst>
                <a:ext uri="{FF2B5EF4-FFF2-40B4-BE49-F238E27FC236}">
                  <a16:creationId xmlns="" xmlns:a16="http://schemas.microsoft.com/office/drawing/2014/main" id="{7A0426BF-6D8E-4643-AF0D-7DAEC4ADF3F4}"/>
                </a:ext>
              </a:extLst>
            </p:cNvPr>
            <p:cNvSpPr/>
            <p:nvPr/>
          </p:nvSpPr>
          <p:spPr>
            <a:xfrm>
              <a:off x="7928628" y="4912659"/>
              <a:ext cx="336832" cy="167287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Прямоугольник 44">
              <a:extLst>
                <a:ext uri="{FF2B5EF4-FFF2-40B4-BE49-F238E27FC236}">
                  <a16:creationId xmlns="" xmlns:a16="http://schemas.microsoft.com/office/drawing/2014/main" id="{4C42DB07-69C0-4E4A-A4D0-3A49191E10F3}"/>
                </a:ext>
              </a:extLst>
            </p:cNvPr>
            <p:cNvSpPr/>
            <p:nvPr/>
          </p:nvSpPr>
          <p:spPr>
            <a:xfrm>
              <a:off x="8305143" y="4803684"/>
              <a:ext cx="3043654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dirty="0">
                  <a:ea typeface="Calibri" panose="020F0502020204030204" pitchFamily="34" charset="0"/>
                </a:rPr>
                <a:t>НФ крови исходный уровень</a:t>
              </a:r>
            </a:p>
            <a:p>
              <a:r>
                <a:rPr lang="ru-RU" dirty="0"/>
                <a:t>НФ промывные воды</a:t>
              </a:r>
            </a:p>
            <a:p>
              <a:r>
                <a:rPr lang="ru-RU" dirty="0"/>
                <a:t>НФ здоровые люди</a:t>
              </a:r>
            </a:p>
          </p:txBody>
        </p:sp>
        <p:sp>
          <p:nvSpPr>
            <p:cNvPr id="46" name="Прямоугольник 45">
              <a:extLst>
                <a:ext uri="{FF2B5EF4-FFF2-40B4-BE49-F238E27FC236}">
                  <a16:creationId xmlns="" xmlns:a16="http://schemas.microsoft.com/office/drawing/2014/main" id="{2C4B0258-017B-4A2D-958C-A889D6F589C0}"/>
                </a:ext>
              </a:extLst>
            </p:cNvPr>
            <p:cNvSpPr/>
            <p:nvPr/>
          </p:nvSpPr>
          <p:spPr>
            <a:xfrm>
              <a:off x="7928628" y="5172634"/>
              <a:ext cx="336832" cy="16728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Прямоугольник 47">
              <a:extLst>
                <a:ext uri="{FF2B5EF4-FFF2-40B4-BE49-F238E27FC236}">
                  <a16:creationId xmlns="" xmlns:a16="http://schemas.microsoft.com/office/drawing/2014/main" id="{7C43C4CB-6AF7-4FDC-8113-3D938702436A}"/>
                </a:ext>
              </a:extLst>
            </p:cNvPr>
            <p:cNvSpPr/>
            <p:nvPr/>
          </p:nvSpPr>
          <p:spPr>
            <a:xfrm>
              <a:off x="7928063" y="5431942"/>
              <a:ext cx="336832" cy="167287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9" name="Прямоугольник 48">
            <a:extLst>
              <a:ext uri="{FF2B5EF4-FFF2-40B4-BE49-F238E27FC236}">
                <a16:creationId xmlns="" xmlns:a16="http://schemas.microsoft.com/office/drawing/2014/main" id="{3B494DD2-A693-4F2A-9469-F2DF770B19A3}"/>
              </a:ext>
            </a:extLst>
          </p:cNvPr>
          <p:cNvSpPr/>
          <p:nvPr/>
        </p:nvSpPr>
        <p:spPr>
          <a:xfrm>
            <a:off x="1739397" y="2001285"/>
            <a:ext cx="624460" cy="326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ru-RU" b="1" dirty="0">
                <a:solidFill>
                  <a:srgbClr val="FF0000"/>
                </a:solidFill>
                <a:ea typeface="Calibri" panose="020F0502020204030204" pitchFamily="34" charset="0"/>
              </a:rPr>
              <a:t>*</a:t>
            </a:r>
            <a:r>
              <a:rPr lang="ru-RU" b="1" dirty="0">
                <a:solidFill>
                  <a:srgbClr val="00B050"/>
                </a:solidFill>
                <a:ea typeface="Calibri" panose="020F0502020204030204" pitchFamily="34" charset="0"/>
              </a:rPr>
              <a:t>*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50" name="Прямоугольник 49">
            <a:extLst>
              <a:ext uri="{FF2B5EF4-FFF2-40B4-BE49-F238E27FC236}">
                <a16:creationId xmlns="" xmlns:a16="http://schemas.microsoft.com/office/drawing/2014/main" id="{6688E0A5-64B9-4F92-A6A5-D2F4166ADD93}"/>
              </a:ext>
            </a:extLst>
          </p:cNvPr>
          <p:cNvSpPr/>
          <p:nvPr/>
        </p:nvSpPr>
        <p:spPr>
          <a:xfrm>
            <a:off x="4404746" y="1990438"/>
            <a:ext cx="624460" cy="326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ru-RU" b="1" dirty="0">
                <a:solidFill>
                  <a:srgbClr val="00B050"/>
                </a:solidFill>
                <a:ea typeface="Calibri" panose="020F0502020204030204" pitchFamily="34" charset="0"/>
              </a:rPr>
              <a:t>*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51" name="Прямоугольник 50">
            <a:extLst>
              <a:ext uri="{FF2B5EF4-FFF2-40B4-BE49-F238E27FC236}">
                <a16:creationId xmlns="" xmlns:a16="http://schemas.microsoft.com/office/drawing/2014/main" id="{F9236502-CE78-4D10-B380-46AAEC3DBC44}"/>
              </a:ext>
            </a:extLst>
          </p:cNvPr>
          <p:cNvSpPr/>
          <p:nvPr/>
        </p:nvSpPr>
        <p:spPr>
          <a:xfrm>
            <a:off x="7042367" y="2380310"/>
            <a:ext cx="624460" cy="326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ru-RU" b="1" dirty="0">
                <a:solidFill>
                  <a:srgbClr val="00B050"/>
                </a:solidFill>
                <a:ea typeface="Calibri" panose="020F0502020204030204" pitchFamily="34" charset="0"/>
              </a:rPr>
              <a:t>*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52" name="Прямоугольник 51">
            <a:extLst>
              <a:ext uri="{FF2B5EF4-FFF2-40B4-BE49-F238E27FC236}">
                <a16:creationId xmlns="" xmlns:a16="http://schemas.microsoft.com/office/drawing/2014/main" id="{4F84D6A1-F151-4B2F-A1AA-92DA3E790F70}"/>
              </a:ext>
            </a:extLst>
          </p:cNvPr>
          <p:cNvSpPr/>
          <p:nvPr/>
        </p:nvSpPr>
        <p:spPr>
          <a:xfrm>
            <a:off x="9714929" y="2912697"/>
            <a:ext cx="624460" cy="326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ru-RU" b="1" dirty="0">
                <a:solidFill>
                  <a:srgbClr val="FF0000"/>
                </a:solidFill>
                <a:ea typeface="Calibri" panose="020F0502020204030204" pitchFamily="34" charset="0"/>
              </a:rPr>
              <a:t>*</a:t>
            </a:r>
            <a:r>
              <a:rPr lang="ru-RU" b="1" dirty="0">
                <a:solidFill>
                  <a:srgbClr val="00B050"/>
                </a:solidFill>
                <a:ea typeface="Calibri" panose="020F0502020204030204" pitchFamily="34" charset="0"/>
              </a:rPr>
              <a:t>*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53" name="Прямоугольник 52">
            <a:extLst>
              <a:ext uri="{FF2B5EF4-FFF2-40B4-BE49-F238E27FC236}">
                <a16:creationId xmlns="" xmlns:a16="http://schemas.microsoft.com/office/drawing/2014/main" id="{911F3683-F693-40BB-A0B1-41B06D6ACB5B}"/>
              </a:ext>
            </a:extLst>
          </p:cNvPr>
          <p:cNvSpPr/>
          <p:nvPr/>
        </p:nvSpPr>
        <p:spPr>
          <a:xfrm>
            <a:off x="4308131" y="5553543"/>
            <a:ext cx="624460" cy="326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ru-RU" b="1" dirty="0">
                <a:solidFill>
                  <a:srgbClr val="FF0000"/>
                </a:solidFill>
                <a:ea typeface="Calibri" panose="020F0502020204030204" pitchFamily="34" charset="0"/>
              </a:rPr>
              <a:t>*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2015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C3DCDD96-007B-43D6-8379-9DF05EFF12C1}"/>
              </a:ext>
            </a:extLst>
          </p:cNvPr>
          <p:cNvSpPr/>
          <p:nvPr/>
        </p:nvSpPr>
        <p:spPr>
          <a:xfrm>
            <a:off x="384001" y="39194"/>
            <a:ext cx="11808000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buClr>
                <a:srgbClr val="C00000"/>
              </a:buClr>
            </a:pP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cs typeface="Arial" charset="0"/>
              </a:rPr>
              <a:t>ПОКАЗАТЕЛИ ПОЛ В НЕЙТРОФИЛАХ </a:t>
            </a:r>
            <a:br>
              <a:rPr lang="ru-RU" sz="2400" b="1" dirty="0">
                <a:solidFill>
                  <a:schemeClr val="accent5">
                    <a:lumMod val="75000"/>
                  </a:schemeClr>
                </a:solidFill>
                <a:cs typeface="Arial" charset="0"/>
              </a:rPr>
            </a:b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cs typeface="Arial" charset="0"/>
              </a:rPr>
              <a:t>(в системном кровотоке до и после  РМХ)</a:t>
            </a:r>
          </a:p>
          <a:p>
            <a:pPr algn="ctr">
              <a:spcBef>
                <a:spcPts val="600"/>
              </a:spcBef>
              <a:buClr>
                <a:srgbClr val="C00000"/>
              </a:buClr>
            </a:pPr>
            <a:endParaRPr lang="ru-RU" sz="2400" b="1" dirty="0">
              <a:solidFill>
                <a:schemeClr val="accent5">
                  <a:lumMod val="75000"/>
                </a:schemeClr>
              </a:solidFill>
              <a:cs typeface="Arial" charset="0"/>
            </a:endParaRP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="" xmlns:a16="http://schemas.microsoft.com/office/drawing/2014/main" id="{03F24E58-D4F4-4F8D-B35C-D9F83ACD41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8997718"/>
              </p:ext>
            </p:extLst>
          </p:nvPr>
        </p:nvGraphicFramePr>
        <p:xfrm>
          <a:off x="578894" y="1419779"/>
          <a:ext cx="2334293" cy="23310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9" name="Диаграмма 18">
            <a:extLst>
              <a:ext uri="{FF2B5EF4-FFF2-40B4-BE49-F238E27FC236}">
                <a16:creationId xmlns="" xmlns:a16="http://schemas.microsoft.com/office/drawing/2014/main" id="{E8B96257-28DD-4D57-A54B-FAD9785254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00402416"/>
              </p:ext>
            </p:extLst>
          </p:nvPr>
        </p:nvGraphicFramePr>
        <p:xfrm>
          <a:off x="3354213" y="1422245"/>
          <a:ext cx="2769751" cy="23310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1" name="Диаграмма 20">
            <a:extLst>
              <a:ext uri="{FF2B5EF4-FFF2-40B4-BE49-F238E27FC236}">
                <a16:creationId xmlns="" xmlns:a16="http://schemas.microsoft.com/office/drawing/2014/main" id="{03DE95DC-33C7-4AA0-9208-C2882E75C2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26056434"/>
              </p:ext>
            </p:extLst>
          </p:nvPr>
        </p:nvGraphicFramePr>
        <p:xfrm>
          <a:off x="6128247" y="1422767"/>
          <a:ext cx="2909540" cy="23310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3" name="Диаграмма 22">
            <a:extLst>
              <a:ext uri="{FF2B5EF4-FFF2-40B4-BE49-F238E27FC236}">
                <a16:creationId xmlns="" xmlns:a16="http://schemas.microsoft.com/office/drawing/2014/main" id="{A9BE9EA0-4CDC-431B-B127-FBC4EA4471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68210310"/>
              </p:ext>
            </p:extLst>
          </p:nvPr>
        </p:nvGraphicFramePr>
        <p:xfrm>
          <a:off x="322382" y="3905845"/>
          <a:ext cx="2657115" cy="23310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5" name="Диаграмма 24">
            <a:extLst>
              <a:ext uri="{FF2B5EF4-FFF2-40B4-BE49-F238E27FC236}">
                <a16:creationId xmlns="" xmlns:a16="http://schemas.microsoft.com/office/drawing/2014/main" id="{804B1116-87BB-4F86-846A-637E7EA293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45356948"/>
              </p:ext>
            </p:extLst>
          </p:nvPr>
        </p:nvGraphicFramePr>
        <p:xfrm>
          <a:off x="3144487" y="3941323"/>
          <a:ext cx="2874765" cy="23310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7" name="Диаграмма 26">
            <a:extLst>
              <a:ext uri="{FF2B5EF4-FFF2-40B4-BE49-F238E27FC236}">
                <a16:creationId xmlns="" xmlns:a16="http://schemas.microsoft.com/office/drawing/2014/main" id="{2BC0C7BC-CBA7-4B5B-896F-89B978FBEC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7999500"/>
              </p:ext>
            </p:extLst>
          </p:nvPr>
        </p:nvGraphicFramePr>
        <p:xfrm>
          <a:off x="6145691" y="3941324"/>
          <a:ext cx="2748176" cy="23310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5D4A14A2-A5E6-41A6-AA9D-6E7E0BCAA111}"/>
              </a:ext>
            </a:extLst>
          </p:cNvPr>
          <p:cNvSpPr/>
          <p:nvPr/>
        </p:nvSpPr>
        <p:spPr>
          <a:xfrm>
            <a:off x="9179861" y="5041243"/>
            <a:ext cx="403410" cy="24204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>
            <a:extLst>
              <a:ext uri="{FF2B5EF4-FFF2-40B4-BE49-F238E27FC236}">
                <a16:creationId xmlns="" xmlns:a16="http://schemas.microsoft.com/office/drawing/2014/main" id="{A83E0125-0F62-4FFF-B71E-057B89C0030A}"/>
              </a:ext>
            </a:extLst>
          </p:cNvPr>
          <p:cNvSpPr/>
          <p:nvPr/>
        </p:nvSpPr>
        <p:spPr>
          <a:xfrm>
            <a:off x="9188827" y="5534182"/>
            <a:ext cx="403410" cy="24204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C7445A0E-FC6D-49B6-9702-4BE2A31988CD}"/>
              </a:ext>
            </a:extLst>
          </p:cNvPr>
          <p:cNvSpPr/>
          <p:nvPr/>
        </p:nvSpPr>
        <p:spPr>
          <a:xfrm>
            <a:off x="9744636" y="4977599"/>
            <a:ext cx="20309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ea typeface="Calibri" panose="020F0502020204030204" pitchFamily="34" charset="0"/>
              </a:rPr>
              <a:t>Исходный уровень</a:t>
            </a:r>
            <a:endParaRPr lang="ru-RU" dirty="0"/>
          </a:p>
        </p:txBody>
      </p:sp>
      <p:sp>
        <p:nvSpPr>
          <p:cNvPr id="30" name="Прямоугольник 29">
            <a:extLst>
              <a:ext uri="{FF2B5EF4-FFF2-40B4-BE49-F238E27FC236}">
                <a16:creationId xmlns="" xmlns:a16="http://schemas.microsoft.com/office/drawing/2014/main" id="{DE713CA7-7BA7-4F1E-9BDE-BE62B48C04C8}"/>
              </a:ext>
            </a:extLst>
          </p:cNvPr>
          <p:cNvSpPr/>
          <p:nvPr/>
        </p:nvSpPr>
        <p:spPr>
          <a:xfrm>
            <a:off x="9785248" y="5439636"/>
            <a:ext cx="16257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Уровень после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="" xmlns:a16="http://schemas.microsoft.com/office/drawing/2014/main" id="{6FBC4815-0A07-46AC-B494-811A42402D05}"/>
              </a:ext>
            </a:extLst>
          </p:cNvPr>
          <p:cNvSpPr/>
          <p:nvPr/>
        </p:nvSpPr>
        <p:spPr>
          <a:xfrm>
            <a:off x="2234989" y="2471390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ea typeface="Calibri" panose="020F0502020204030204" pitchFamily="34" charset="0"/>
              </a:rPr>
              <a:t>*</a:t>
            </a:r>
            <a:endParaRPr lang="ru-RU" b="1" dirty="0"/>
          </a:p>
        </p:txBody>
      </p:sp>
      <p:sp>
        <p:nvSpPr>
          <p:cNvPr id="35" name="Прямоугольник 34">
            <a:extLst>
              <a:ext uri="{FF2B5EF4-FFF2-40B4-BE49-F238E27FC236}">
                <a16:creationId xmlns="" xmlns:a16="http://schemas.microsoft.com/office/drawing/2014/main" id="{0146F804-B4F3-4F30-B028-916850C48AA1}"/>
              </a:ext>
            </a:extLst>
          </p:cNvPr>
          <p:cNvSpPr/>
          <p:nvPr/>
        </p:nvSpPr>
        <p:spPr>
          <a:xfrm>
            <a:off x="5210910" y="4663522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ea typeface="Calibri" panose="020F0502020204030204" pitchFamily="34" charset="0"/>
              </a:rPr>
              <a:t>*</a:t>
            </a:r>
            <a:endParaRPr lang="ru-RU" b="1" dirty="0"/>
          </a:p>
        </p:txBody>
      </p:sp>
      <p:sp>
        <p:nvSpPr>
          <p:cNvPr id="36" name="Прямоугольник 35">
            <a:extLst>
              <a:ext uri="{FF2B5EF4-FFF2-40B4-BE49-F238E27FC236}">
                <a16:creationId xmlns="" xmlns:a16="http://schemas.microsoft.com/office/drawing/2014/main" id="{1EEB91AF-4607-44A5-A8B2-5F4A931C4E3A}"/>
              </a:ext>
            </a:extLst>
          </p:cNvPr>
          <p:cNvSpPr/>
          <p:nvPr/>
        </p:nvSpPr>
        <p:spPr>
          <a:xfrm>
            <a:off x="8066106" y="4702042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ea typeface="Calibri" panose="020F0502020204030204" pitchFamily="34" charset="0"/>
              </a:rPr>
              <a:t>*</a:t>
            </a:r>
            <a:endParaRPr lang="ru-RU" b="1" dirty="0"/>
          </a:p>
        </p:txBody>
      </p:sp>
      <p:sp>
        <p:nvSpPr>
          <p:cNvPr id="37" name="Прямоугольник 36">
            <a:extLst>
              <a:ext uri="{FF2B5EF4-FFF2-40B4-BE49-F238E27FC236}">
                <a16:creationId xmlns="" xmlns:a16="http://schemas.microsoft.com/office/drawing/2014/main" id="{26D67821-2B54-4138-82F8-C7A73DBADFF4}"/>
              </a:ext>
            </a:extLst>
          </p:cNvPr>
          <p:cNvSpPr/>
          <p:nvPr/>
        </p:nvSpPr>
        <p:spPr>
          <a:xfrm>
            <a:off x="8686116" y="4088078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ea typeface="Calibri" panose="020F0502020204030204" pitchFamily="34" charset="0"/>
              </a:rPr>
              <a:t>*</a:t>
            </a:r>
            <a:endParaRPr lang="ru-RU" b="1" dirty="0"/>
          </a:p>
        </p:txBody>
      </p:sp>
      <p:sp>
        <p:nvSpPr>
          <p:cNvPr id="38" name="Прямоугольник 37">
            <a:extLst>
              <a:ext uri="{FF2B5EF4-FFF2-40B4-BE49-F238E27FC236}">
                <a16:creationId xmlns="" xmlns:a16="http://schemas.microsoft.com/office/drawing/2014/main" id="{405333B9-5657-458D-87D9-38151121D790}"/>
              </a:ext>
            </a:extLst>
          </p:cNvPr>
          <p:cNvSpPr/>
          <p:nvPr/>
        </p:nvSpPr>
        <p:spPr>
          <a:xfrm>
            <a:off x="8950428" y="4043847"/>
            <a:ext cx="31737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dirty="0">
                <a:ea typeface="Calibri" panose="020F0502020204030204" pitchFamily="34" charset="0"/>
              </a:rPr>
              <a:t>p</a:t>
            </a:r>
            <a:r>
              <a:rPr lang="en-US" sz="1600" dirty="0">
                <a:ea typeface="Calibri" panose="020F0502020204030204" pitchFamily="34" charset="0"/>
              </a:rPr>
              <a:t> &lt;0,05 – </a:t>
            </a:r>
            <a:r>
              <a:rPr lang="ru-RU" sz="1600" dirty="0">
                <a:ea typeface="Calibri" panose="020F0502020204030204" pitchFamily="34" charset="0"/>
              </a:rPr>
              <a:t>значимость различий </a:t>
            </a:r>
            <a:br>
              <a:rPr lang="ru-RU" sz="1600" dirty="0">
                <a:ea typeface="Calibri" panose="020F0502020204030204" pitchFamily="34" charset="0"/>
              </a:rPr>
            </a:br>
            <a:r>
              <a:rPr lang="ru-RU" sz="1600" dirty="0">
                <a:ea typeface="Calibri" panose="020F0502020204030204" pitchFamily="34" charset="0"/>
              </a:rPr>
              <a:t>в сравнении с исходным уровнем</a:t>
            </a:r>
            <a:r>
              <a:rPr lang="en-US" sz="1600" dirty="0">
                <a:ea typeface="Calibri" panose="020F0502020204030204" pitchFamily="34" charset="0"/>
              </a:rPr>
              <a:t> </a:t>
            </a:r>
            <a:endParaRPr lang="ru-RU" sz="1600" dirty="0"/>
          </a:p>
        </p:txBody>
      </p:sp>
      <p:sp>
        <p:nvSpPr>
          <p:cNvPr id="39" name="Прямоугольник 38">
            <a:extLst>
              <a:ext uri="{FF2B5EF4-FFF2-40B4-BE49-F238E27FC236}">
                <a16:creationId xmlns="" xmlns:a16="http://schemas.microsoft.com/office/drawing/2014/main" id="{314307D3-0DF9-4655-95B0-402EFBD693E3}"/>
              </a:ext>
            </a:extLst>
          </p:cNvPr>
          <p:cNvSpPr/>
          <p:nvPr/>
        </p:nvSpPr>
        <p:spPr>
          <a:xfrm>
            <a:off x="5318574" y="2641323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ea typeface="Calibri" panose="020F0502020204030204" pitchFamily="34" charset="0"/>
              </a:rPr>
              <a:t>*</a:t>
            </a:r>
            <a:endParaRPr lang="ru-RU" b="1" dirty="0"/>
          </a:p>
        </p:txBody>
      </p:sp>
      <p:grpSp>
        <p:nvGrpSpPr>
          <p:cNvPr id="44" name="Группа 43">
            <a:extLst>
              <a:ext uri="{FF2B5EF4-FFF2-40B4-BE49-F238E27FC236}">
                <a16:creationId xmlns="" xmlns:a16="http://schemas.microsoft.com/office/drawing/2014/main" id="{45AD61EF-451E-4A06-8E86-267F97E286B4}"/>
              </a:ext>
            </a:extLst>
          </p:cNvPr>
          <p:cNvGrpSpPr/>
          <p:nvPr/>
        </p:nvGrpSpPr>
        <p:grpSpPr>
          <a:xfrm>
            <a:off x="43475" y="891817"/>
            <a:ext cx="11972440" cy="289377"/>
            <a:chOff x="77324" y="799469"/>
            <a:chExt cx="11972440" cy="289377"/>
          </a:xfrm>
          <a:effectLst>
            <a:outerShdw blurRad="139700" dist="25400" dir="4260000" sy="-23000" kx="-800400" algn="bl" rotWithShape="0">
              <a:prstClr val="black">
                <a:alpha val="80000"/>
              </a:prstClr>
            </a:outerShdw>
          </a:effectLst>
        </p:grpSpPr>
        <p:cxnSp>
          <p:nvCxnSpPr>
            <p:cNvPr id="45" name="Прямая соединительная линия 44">
              <a:extLst>
                <a:ext uri="{FF2B5EF4-FFF2-40B4-BE49-F238E27FC236}">
                  <a16:creationId xmlns="" xmlns:a16="http://schemas.microsoft.com/office/drawing/2014/main" id="{92919BF7-4B2E-40F1-891B-F1B7F64CEF7C}"/>
                </a:ext>
              </a:extLst>
            </p:cNvPr>
            <p:cNvCxnSpPr/>
            <p:nvPr/>
          </p:nvCxnSpPr>
          <p:spPr>
            <a:xfrm>
              <a:off x="118362" y="880882"/>
              <a:ext cx="11700000" cy="0"/>
            </a:xfrm>
            <a:prstGeom prst="line">
              <a:avLst/>
            </a:prstGeom>
            <a:ln w="47625">
              <a:solidFill>
                <a:schemeClr val="accent1">
                  <a:lumMod val="60000"/>
                  <a:lumOff val="40000"/>
                </a:schemeClr>
              </a:solidFill>
            </a:ln>
            <a:effectLst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46" name="Прямая соединительная линия 45">
              <a:extLst>
                <a:ext uri="{FF2B5EF4-FFF2-40B4-BE49-F238E27FC236}">
                  <a16:creationId xmlns="" xmlns:a16="http://schemas.microsoft.com/office/drawing/2014/main" id="{537EA6A8-405F-4B26-B6C8-3DB635A7D052}"/>
                </a:ext>
              </a:extLst>
            </p:cNvPr>
            <p:cNvCxnSpPr/>
            <p:nvPr/>
          </p:nvCxnSpPr>
          <p:spPr>
            <a:xfrm>
              <a:off x="145680" y="946658"/>
              <a:ext cx="11808000" cy="0"/>
            </a:xfrm>
            <a:prstGeom prst="line">
              <a:avLst/>
            </a:prstGeom>
            <a:ln w="25400">
              <a:solidFill>
                <a:schemeClr val="accent1">
                  <a:lumMod val="60000"/>
                  <a:lumOff val="40000"/>
                </a:schemeClr>
              </a:solidFill>
            </a:ln>
            <a:effectLst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47" name="Прямая соединительная линия 46">
              <a:extLst>
                <a:ext uri="{FF2B5EF4-FFF2-40B4-BE49-F238E27FC236}">
                  <a16:creationId xmlns="" xmlns:a16="http://schemas.microsoft.com/office/drawing/2014/main" id="{FAECF601-05EA-462E-A6AB-05CAD1AB31E0}"/>
                </a:ext>
              </a:extLst>
            </p:cNvPr>
            <p:cNvCxnSpPr/>
            <p:nvPr/>
          </p:nvCxnSpPr>
          <p:spPr>
            <a:xfrm>
              <a:off x="97764" y="1025044"/>
              <a:ext cx="11952000" cy="0"/>
            </a:xfrm>
            <a:prstGeom prst="line">
              <a:avLst/>
            </a:prstGeom>
            <a:ln w="47625">
              <a:solidFill>
                <a:schemeClr val="accent1">
                  <a:lumMod val="60000"/>
                  <a:lumOff val="4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48" name="Прямоугольник: усеченные противолежащие углы 47">
              <a:extLst>
                <a:ext uri="{FF2B5EF4-FFF2-40B4-BE49-F238E27FC236}">
                  <a16:creationId xmlns="" xmlns:a16="http://schemas.microsoft.com/office/drawing/2014/main" id="{4DFBB16C-3CAB-4D5C-AE2A-0960A6B11D25}"/>
                </a:ext>
              </a:extLst>
            </p:cNvPr>
            <p:cNvSpPr/>
            <p:nvPr/>
          </p:nvSpPr>
          <p:spPr>
            <a:xfrm>
              <a:off x="77324" y="799469"/>
              <a:ext cx="734258" cy="289377"/>
            </a:xfrm>
            <a:prstGeom prst="snip2DiagRect">
              <a:avLst/>
            </a:prstGeom>
            <a:solidFill>
              <a:schemeClr val="accent1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5294765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" name="Группа 184">
            <a:extLst>
              <a:ext uri="{FF2B5EF4-FFF2-40B4-BE49-F238E27FC236}">
                <a16:creationId xmlns="" xmlns:a16="http://schemas.microsoft.com/office/drawing/2014/main" id="{89215063-6887-4CD1-8563-38454A15028B}"/>
              </a:ext>
            </a:extLst>
          </p:cNvPr>
          <p:cNvGrpSpPr/>
          <p:nvPr/>
        </p:nvGrpSpPr>
        <p:grpSpPr>
          <a:xfrm>
            <a:off x="8799939" y="1490940"/>
            <a:ext cx="2043339" cy="2640145"/>
            <a:chOff x="2163610" y="3690060"/>
            <a:chExt cx="2043339" cy="2640145"/>
          </a:xfrm>
        </p:grpSpPr>
        <p:pic>
          <p:nvPicPr>
            <p:cNvPr id="186" name="Рисунок 185">
              <a:extLst>
                <a:ext uri="{FF2B5EF4-FFF2-40B4-BE49-F238E27FC236}">
                  <a16:creationId xmlns="" xmlns:a16="http://schemas.microsoft.com/office/drawing/2014/main" id="{5C6B1F01-1A33-4C64-A509-F86B29F9CD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3610" y="3690060"/>
              <a:ext cx="2043339" cy="2640145"/>
            </a:xfrm>
            <a:prstGeom prst="rect">
              <a:avLst/>
            </a:prstGeom>
          </p:spPr>
        </p:pic>
        <p:grpSp>
          <p:nvGrpSpPr>
            <p:cNvPr id="187" name="Группа 186">
              <a:extLst>
                <a:ext uri="{FF2B5EF4-FFF2-40B4-BE49-F238E27FC236}">
                  <a16:creationId xmlns="" xmlns:a16="http://schemas.microsoft.com/office/drawing/2014/main" id="{4F3177E7-1CEA-4F78-A529-5BD45E0B5633}"/>
                </a:ext>
              </a:extLst>
            </p:cNvPr>
            <p:cNvGrpSpPr/>
            <p:nvPr/>
          </p:nvGrpSpPr>
          <p:grpSpPr>
            <a:xfrm>
              <a:off x="2649498" y="4353682"/>
              <a:ext cx="1055217" cy="809942"/>
              <a:chOff x="2623305" y="4353138"/>
              <a:chExt cx="1055217" cy="809942"/>
            </a:xfrm>
          </p:grpSpPr>
          <p:sp>
            <p:nvSpPr>
              <p:cNvPr id="188" name="Арка 187">
                <a:extLst>
                  <a:ext uri="{FF2B5EF4-FFF2-40B4-BE49-F238E27FC236}">
                    <a16:creationId xmlns="" xmlns:a16="http://schemas.microsoft.com/office/drawing/2014/main" id="{10D455D5-BF4A-4052-B6AC-F904BC8A91FD}"/>
                  </a:ext>
                </a:extLst>
              </p:cNvPr>
              <p:cNvSpPr/>
              <p:nvPr/>
            </p:nvSpPr>
            <p:spPr>
              <a:xfrm flipV="1">
                <a:off x="2623305" y="4353138"/>
                <a:ext cx="1055217" cy="744749"/>
              </a:xfrm>
              <a:prstGeom prst="blockArc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89" name="Прямая соединительная линия 188">
                <a:extLst>
                  <a:ext uri="{FF2B5EF4-FFF2-40B4-BE49-F238E27FC236}">
                    <a16:creationId xmlns="" xmlns:a16="http://schemas.microsoft.com/office/drawing/2014/main" id="{73CBB7AD-5A24-4BB3-878D-B99759B64E73}"/>
                  </a:ext>
                </a:extLst>
              </p:cNvPr>
              <p:cNvCxnSpPr/>
              <p:nvPr/>
            </p:nvCxnSpPr>
            <p:spPr>
              <a:xfrm>
                <a:off x="3151036" y="4914522"/>
                <a:ext cx="0" cy="71733"/>
              </a:xfrm>
              <a:prstGeom prst="line">
                <a:avLst/>
              </a:prstGeom>
              <a:ln w="1905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Прямая соединительная линия 189">
                <a:extLst>
                  <a:ext uri="{FF2B5EF4-FFF2-40B4-BE49-F238E27FC236}">
                    <a16:creationId xmlns="" xmlns:a16="http://schemas.microsoft.com/office/drawing/2014/main" id="{BE97A041-0562-47DF-AED5-9D0F8054B24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47986" y="4814927"/>
                <a:ext cx="42671" cy="56458"/>
              </a:xfrm>
              <a:prstGeom prst="line">
                <a:avLst/>
              </a:prstGeom>
              <a:ln w="1905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Прямая соединительная линия 190">
                <a:extLst>
                  <a:ext uri="{FF2B5EF4-FFF2-40B4-BE49-F238E27FC236}">
                    <a16:creationId xmlns="" xmlns:a16="http://schemas.microsoft.com/office/drawing/2014/main" id="{0254F7FA-C323-479B-AD31-1042BCBBA567}"/>
                  </a:ext>
                </a:extLst>
              </p:cNvPr>
              <p:cNvCxnSpPr>
                <a:cxnSpLocks/>
              </p:cNvCxnSpPr>
              <p:nvPr/>
            </p:nvCxnSpPr>
            <p:spPr>
              <a:xfrm rot="300000" flipH="1">
                <a:off x="2925886" y="4879187"/>
                <a:ext cx="20043" cy="52150"/>
              </a:xfrm>
              <a:prstGeom prst="line">
                <a:avLst/>
              </a:prstGeom>
              <a:ln w="1905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Прямая соединительная линия 191">
                <a:extLst>
                  <a:ext uri="{FF2B5EF4-FFF2-40B4-BE49-F238E27FC236}">
                    <a16:creationId xmlns="" xmlns:a16="http://schemas.microsoft.com/office/drawing/2014/main" id="{BBC84BB8-AF90-4064-91E4-692805F43A9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830914" y="4826342"/>
                <a:ext cx="25015" cy="45043"/>
              </a:xfrm>
              <a:prstGeom prst="line">
                <a:avLst/>
              </a:prstGeom>
              <a:ln w="1905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3" name="TextBox 192">
                <a:extLst>
                  <a:ext uri="{FF2B5EF4-FFF2-40B4-BE49-F238E27FC236}">
                    <a16:creationId xmlns="" xmlns:a16="http://schemas.microsoft.com/office/drawing/2014/main" id="{353BD49A-E3EF-40F1-AD94-46657CBB6166}"/>
                  </a:ext>
                </a:extLst>
              </p:cNvPr>
              <p:cNvSpPr txBox="1"/>
              <p:nvPr/>
            </p:nvSpPr>
            <p:spPr>
              <a:xfrm>
                <a:off x="3022087" y="4909164"/>
                <a:ext cx="242889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b="1" dirty="0"/>
                  <a:t>0</a:t>
                </a:r>
                <a:endParaRPr lang="ru-RU" sz="1050" b="1" dirty="0"/>
              </a:p>
            </p:txBody>
          </p:sp>
          <p:sp>
            <p:nvSpPr>
              <p:cNvPr id="194" name="TextBox 193">
                <a:extLst>
                  <a:ext uri="{FF2B5EF4-FFF2-40B4-BE49-F238E27FC236}">
                    <a16:creationId xmlns="" xmlns:a16="http://schemas.microsoft.com/office/drawing/2014/main" id="{104E4F24-4A3E-42CD-B1FB-182412458975}"/>
                  </a:ext>
                </a:extLst>
              </p:cNvPr>
              <p:cNvSpPr txBox="1"/>
              <p:nvPr/>
            </p:nvSpPr>
            <p:spPr>
              <a:xfrm rot="1220934">
                <a:off x="2892268" y="4883175"/>
                <a:ext cx="253596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b="1" dirty="0"/>
                  <a:t>1</a:t>
                </a:r>
                <a:endParaRPr lang="ru-RU" sz="1050" b="1" dirty="0"/>
              </a:p>
            </p:txBody>
          </p:sp>
          <p:sp>
            <p:nvSpPr>
              <p:cNvPr id="195" name="TextBox 194">
                <a:extLst>
                  <a:ext uri="{FF2B5EF4-FFF2-40B4-BE49-F238E27FC236}">
                    <a16:creationId xmlns="" xmlns:a16="http://schemas.microsoft.com/office/drawing/2014/main" id="{ADED5F58-B130-49AF-BC61-B2B5539A1203}"/>
                  </a:ext>
                </a:extLst>
              </p:cNvPr>
              <p:cNvSpPr txBox="1"/>
              <p:nvPr/>
            </p:nvSpPr>
            <p:spPr>
              <a:xfrm rot="20031427">
                <a:off x="3281325" y="4854547"/>
                <a:ext cx="253596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b="1" dirty="0"/>
                  <a:t>2</a:t>
                </a:r>
                <a:endParaRPr lang="ru-RU" sz="1050" b="1" dirty="0"/>
              </a:p>
            </p:txBody>
          </p:sp>
          <p:sp>
            <p:nvSpPr>
              <p:cNvPr id="196" name="TextBox 195">
                <a:extLst>
                  <a:ext uri="{FF2B5EF4-FFF2-40B4-BE49-F238E27FC236}">
                    <a16:creationId xmlns="" xmlns:a16="http://schemas.microsoft.com/office/drawing/2014/main" id="{73490CCF-C85B-40F9-ACCB-D3B9BF2F16CC}"/>
                  </a:ext>
                </a:extLst>
              </p:cNvPr>
              <p:cNvSpPr txBox="1"/>
              <p:nvPr/>
            </p:nvSpPr>
            <p:spPr>
              <a:xfrm rot="1368993">
                <a:off x="2769508" y="4847299"/>
                <a:ext cx="253596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b="1" dirty="0"/>
                  <a:t>2</a:t>
                </a:r>
                <a:endParaRPr lang="ru-RU" sz="1050" b="1" dirty="0"/>
              </a:p>
            </p:txBody>
          </p:sp>
          <p:sp>
            <p:nvSpPr>
              <p:cNvPr id="197" name="TextBox 196">
                <a:extLst>
                  <a:ext uri="{FF2B5EF4-FFF2-40B4-BE49-F238E27FC236}">
                    <a16:creationId xmlns="" xmlns:a16="http://schemas.microsoft.com/office/drawing/2014/main" id="{48C1F4B6-C703-42D2-A631-267FEB8BC8AE}"/>
                  </a:ext>
                </a:extLst>
              </p:cNvPr>
              <p:cNvSpPr txBox="1"/>
              <p:nvPr/>
            </p:nvSpPr>
            <p:spPr>
              <a:xfrm rot="2221348">
                <a:off x="2661134" y="4770074"/>
                <a:ext cx="195462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b="1" dirty="0"/>
                  <a:t>3</a:t>
                </a:r>
                <a:endParaRPr lang="ru-RU" sz="1050" b="1" dirty="0"/>
              </a:p>
            </p:txBody>
          </p:sp>
          <p:cxnSp>
            <p:nvCxnSpPr>
              <p:cNvPr id="198" name="Прямая соединительная линия 197">
                <a:extLst>
                  <a:ext uri="{FF2B5EF4-FFF2-40B4-BE49-F238E27FC236}">
                    <a16:creationId xmlns="" xmlns:a16="http://schemas.microsoft.com/office/drawing/2014/main" id="{470F5E78-5CF9-496F-957A-BADA8508CABA}"/>
                  </a:ext>
                </a:extLst>
              </p:cNvPr>
              <p:cNvCxnSpPr>
                <a:cxnSpLocks/>
              </p:cNvCxnSpPr>
              <p:nvPr/>
            </p:nvCxnSpPr>
            <p:spPr>
              <a:xfrm rot="-360000" flipH="1">
                <a:off x="3030656" y="4902997"/>
                <a:ext cx="20043" cy="52313"/>
              </a:xfrm>
              <a:prstGeom prst="line">
                <a:avLst/>
              </a:prstGeom>
              <a:ln w="1905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Прямая соединительная линия 198">
                <a:extLst>
                  <a:ext uri="{FF2B5EF4-FFF2-40B4-BE49-F238E27FC236}">
                    <a16:creationId xmlns="" xmlns:a16="http://schemas.microsoft.com/office/drawing/2014/main" id="{661E8353-33A3-4BF5-8C9C-7CE358183F2B}"/>
                  </a:ext>
                </a:extLst>
              </p:cNvPr>
              <p:cNvCxnSpPr>
                <a:cxnSpLocks/>
              </p:cNvCxnSpPr>
              <p:nvPr/>
            </p:nvCxnSpPr>
            <p:spPr>
              <a:xfrm rot="360000">
                <a:off x="3264022" y="4912517"/>
                <a:ext cx="20043" cy="52313"/>
              </a:xfrm>
              <a:prstGeom prst="line">
                <a:avLst/>
              </a:prstGeom>
              <a:ln w="1905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Прямая соединительная линия 199">
                <a:extLst>
                  <a:ext uri="{FF2B5EF4-FFF2-40B4-BE49-F238E27FC236}">
                    <a16:creationId xmlns="" xmlns:a16="http://schemas.microsoft.com/office/drawing/2014/main" id="{051C77A1-7307-4DF7-81A3-C5C818DC642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68799" y="4869658"/>
                <a:ext cx="20043" cy="52313"/>
              </a:xfrm>
              <a:prstGeom prst="line">
                <a:avLst/>
              </a:prstGeom>
              <a:ln w="1905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1" name="TextBox 200">
                <a:extLst>
                  <a:ext uri="{FF2B5EF4-FFF2-40B4-BE49-F238E27FC236}">
                    <a16:creationId xmlns="" xmlns:a16="http://schemas.microsoft.com/office/drawing/2014/main" id="{C4B408FD-4AB6-485E-AAB9-75B242CA20C5}"/>
                  </a:ext>
                </a:extLst>
              </p:cNvPr>
              <p:cNvSpPr txBox="1"/>
              <p:nvPr/>
            </p:nvSpPr>
            <p:spPr>
              <a:xfrm rot="19235510">
                <a:off x="3405147" y="4778341"/>
                <a:ext cx="253596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b="1" dirty="0"/>
                  <a:t>3</a:t>
                </a:r>
                <a:endParaRPr lang="ru-RU" sz="1050" b="1" dirty="0"/>
              </a:p>
            </p:txBody>
          </p:sp>
          <p:sp>
            <p:nvSpPr>
              <p:cNvPr id="202" name="TextBox 201">
                <a:extLst>
                  <a:ext uri="{FF2B5EF4-FFF2-40B4-BE49-F238E27FC236}">
                    <a16:creationId xmlns="" xmlns:a16="http://schemas.microsoft.com/office/drawing/2014/main" id="{0807C973-750E-477E-BA54-6BA615E9F0E9}"/>
                  </a:ext>
                </a:extLst>
              </p:cNvPr>
              <p:cNvSpPr txBox="1"/>
              <p:nvPr/>
            </p:nvSpPr>
            <p:spPr>
              <a:xfrm rot="20796027">
                <a:off x="3167018" y="4892644"/>
                <a:ext cx="253596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b="1" dirty="0"/>
                  <a:t>1</a:t>
                </a:r>
                <a:endParaRPr lang="ru-RU" sz="1050" b="1" dirty="0"/>
              </a:p>
            </p:txBody>
          </p:sp>
        </p:grpSp>
      </p:grpSp>
      <p:sp>
        <p:nvSpPr>
          <p:cNvPr id="238" name="Полилиния: фигура 237">
            <a:extLst>
              <a:ext uri="{FF2B5EF4-FFF2-40B4-BE49-F238E27FC236}">
                <a16:creationId xmlns="" xmlns:a16="http://schemas.microsoft.com/office/drawing/2014/main" id="{16F59290-E070-49F2-95A1-0982673B5D80}"/>
              </a:ext>
            </a:extLst>
          </p:cNvPr>
          <p:cNvSpPr/>
          <p:nvPr/>
        </p:nvSpPr>
        <p:spPr>
          <a:xfrm>
            <a:off x="8280136" y="2509387"/>
            <a:ext cx="736840" cy="799199"/>
          </a:xfrm>
          <a:custGeom>
            <a:avLst/>
            <a:gdLst>
              <a:gd name="connsiteX0" fmla="*/ 232649 w 671671"/>
              <a:gd name="connsiteY0" fmla="*/ 6129 h 810930"/>
              <a:gd name="connsiteX1" fmla="*/ 324857 w 671671"/>
              <a:gd name="connsiteY1" fmla="*/ 129073 h 810930"/>
              <a:gd name="connsiteX2" fmla="*/ 201913 w 671671"/>
              <a:gd name="connsiteY2" fmla="*/ 205914 h 810930"/>
              <a:gd name="connsiteX3" fmla="*/ 109704 w 671671"/>
              <a:gd name="connsiteY3" fmla="*/ 275070 h 810930"/>
              <a:gd name="connsiteX4" fmla="*/ 9812 w 671671"/>
              <a:gd name="connsiteY4" fmla="*/ 328858 h 810930"/>
              <a:gd name="connsiteX5" fmla="*/ 9812 w 671671"/>
              <a:gd name="connsiteY5" fmla="*/ 513275 h 810930"/>
              <a:gd name="connsiteX6" fmla="*/ 63600 w 671671"/>
              <a:gd name="connsiteY6" fmla="*/ 651588 h 810930"/>
              <a:gd name="connsiteX7" fmla="*/ 271069 w 671671"/>
              <a:gd name="connsiteY7" fmla="*/ 797584 h 810930"/>
              <a:gd name="connsiteX8" fmla="*/ 632218 w 671671"/>
              <a:gd name="connsiteY8" fmla="*/ 766848 h 810930"/>
              <a:gd name="connsiteX9" fmla="*/ 655271 w 671671"/>
              <a:gd name="connsiteY9" fmla="*/ 467171 h 810930"/>
              <a:gd name="connsiteX10" fmla="*/ 570746 w 671671"/>
              <a:gd name="connsiteY10" fmla="*/ 198230 h 810930"/>
              <a:gd name="connsiteX11" fmla="*/ 386329 w 671671"/>
              <a:gd name="connsiteY11" fmla="*/ 129073 h 810930"/>
              <a:gd name="connsiteX12" fmla="*/ 493906 w 671671"/>
              <a:gd name="connsiteY12" fmla="*/ 29181 h 810930"/>
              <a:gd name="connsiteX13" fmla="*/ 232649 w 671671"/>
              <a:gd name="connsiteY13" fmla="*/ 6129 h 810930"/>
              <a:gd name="connsiteX0" fmla="*/ 232649 w 658059"/>
              <a:gd name="connsiteY0" fmla="*/ 6129 h 800732"/>
              <a:gd name="connsiteX1" fmla="*/ 324857 w 658059"/>
              <a:gd name="connsiteY1" fmla="*/ 129073 h 800732"/>
              <a:gd name="connsiteX2" fmla="*/ 201913 w 658059"/>
              <a:gd name="connsiteY2" fmla="*/ 205914 h 800732"/>
              <a:gd name="connsiteX3" fmla="*/ 109704 w 658059"/>
              <a:gd name="connsiteY3" fmla="*/ 275070 h 800732"/>
              <a:gd name="connsiteX4" fmla="*/ 9812 w 658059"/>
              <a:gd name="connsiteY4" fmla="*/ 328858 h 800732"/>
              <a:gd name="connsiteX5" fmla="*/ 9812 w 658059"/>
              <a:gd name="connsiteY5" fmla="*/ 513275 h 800732"/>
              <a:gd name="connsiteX6" fmla="*/ 63600 w 658059"/>
              <a:gd name="connsiteY6" fmla="*/ 651588 h 800732"/>
              <a:gd name="connsiteX7" fmla="*/ 271069 w 658059"/>
              <a:gd name="connsiteY7" fmla="*/ 797584 h 800732"/>
              <a:gd name="connsiteX8" fmla="*/ 601482 w 658059"/>
              <a:gd name="connsiteY8" fmla="*/ 728428 h 800732"/>
              <a:gd name="connsiteX9" fmla="*/ 655271 w 658059"/>
              <a:gd name="connsiteY9" fmla="*/ 467171 h 800732"/>
              <a:gd name="connsiteX10" fmla="*/ 570746 w 658059"/>
              <a:gd name="connsiteY10" fmla="*/ 198230 h 800732"/>
              <a:gd name="connsiteX11" fmla="*/ 386329 w 658059"/>
              <a:gd name="connsiteY11" fmla="*/ 129073 h 800732"/>
              <a:gd name="connsiteX12" fmla="*/ 493906 w 658059"/>
              <a:gd name="connsiteY12" fmla="*/ 29181 h 800732"/>
              <a:gd name="connsiteX13" fmla="*/ 232649 w 658059"/>
              <a:gd name="connsiteY13" fmla="*/ 6129 h 800732"/>
              <a:gd name="connsiteX0" fmla="*/ 232649 w 655348"/>
              <a:gd name="connsiteY0" fmla="*/ 6129 h 799199"/>
              <a:gd name="connsiteX1" fmla="*/ 324857 w 655348"/>
              <a:gd name="connsiteY1" fmla="*/ 129073 h 799199"/>
              <a:gd name="connsiteX2" fmla="*/ 201913 w 655348"/>
              <a:gd name="connsiteY2" fmla="*/ 205914 h 799199"/>
              <a:gd name="connsiteX3" fmla="*/ 109704 w 655348"/>
              <a:gd name="connsiteY3" fmla="*/ 275070 h 799199"/>
              <a:gd name="connsiteX4" fmla="*/ 9812 w 655348"/>
              <a:gd name="connsiteY4" fmla="*/ 328858 h 799199"/>
              <a:gd name="connsiteX5" fmla="*/ 9812 w 655348"/>
              <a:gd name="connsiteY5" fmla="*/ 513275 h 799199"/>
              <a:gd name="connsiteX6" fmla="*/ 63600 w 655348"/>
              <a:gd name="connsiteY6" fmla="*/ 651588 h 799199"/>
              <a:gd name="connsiteX7" fmla="*/ 271069 w 655348"/>
              <a:gd name="connsiteY7" fmla="*/ 797584 h 799199"/>
              <a:gd name="connsiteX8" fmla="*/ 578430 w 655348"/>
              <a:gd name="connsiteY8" fmla="*/ 713060 h 799199"/>
              <a:gd name="connsiteX9" fmla="*/ 655271 w 655348"/>
              <a:gd name="connsiteY9" fmla="*/ 467171 h 799199"/>
              <a:gd name="connsiteX10" fmla="*/ 570746 w 655348"/>
              <a:gd name="connsiteY10" fmla="*/ 198230 h 799199"/>
              <a:gd name="connsiteX11" fmla="*/ 386329 w 655348"/>
              <a:gd name="connsiteY11" fmla="*/ 129073 h 799199"/>
              <a:gd name="connsiteX12" fmla="*/ 493906 w 655348"/>
              <a:gd name="connsiteY12" fmla="*/ 29181 h 799199"/>
              <a:gd name="connsiteX13" fmla="*/ 232649 w 655348"/>
              <a:gd name="connsiteY13" fmla="*/ 6129 h 799199"/>
              <a:gd name="connsiteX0" fmla="*/ 232649 w 655348"/>
              <a:gd name="connsiteY0" fmla="*/ 6129 h 799199"/>
              <a:gd name="connsiteX1" fmla="*/ 324857 w 655348"/>
              <a:gd name="connsiteY1" fmla="*/ 129073 h 799199"/>
              <a:gd name="connsiteX2" fmla="*/ 186545 w 655348"/>
              <a:gd name="connsiteY2" fmla="*/ 213598 h 799199"/>
              <a:gd name="connsiteX3" fmla="*/ 109704 w 655348"/>
              <a:gd name="connsiteY3" fmla="*/ 275070 h 799199"/>
              <a:gd name="connsiteX4" fmla="*/ 9812 w 655348"/>
              <a:gd name="connsiteY4" fmla="*/ 328858 h 799199"/>
              <a:gd name="connsiteX5" fmla="*/ 9812 w 655348"/>
              <a:gd name="connsiteY5" fmla="*/ 513275 h 799199"/>
              <a:gd name="connsiteX6" fmla="*/ 63600 w 655348"/>
              <a:gd name="connsiteY6" fmla="*/ 651588 h 799199"/>
              <a:gd name="connsiteX7" fmla="*/ 271069 w 655348"/>
              <a:gd name="connsiteY7" fmla="*/ 797584 h 799199"/>
              <a:gd name="connsiteX8" fmla="*/ 578430 w 655348"/>
              <a:gd name="connsiteY8" fmla="*/ 713060 h 799199"/>
              <a:gd name="connsiteX9" fmla="*/ 655271 w 655348"/>
              <a:gd name="connsiteY9" fmla="*/ 467171 h 799199"/>
              <a:gd name="connsiteX10" fmla="*/ 570746 w 655348"/>
              <a:gd name="connsiteY10" fmla="*/ 198230 h 799199"/>
              <a:gd name="connsiteX11" fmla="*/ 386329 w 655348"/>
              <a:gd name="connsiteY11" fmla="*/ 129073 h 799199"/>
              <a:gd name="connsiteX12" fmla="*/ 493906 w 655348"/>
              <a:gd name="connsiteY12" fmla="*/ 29181 h 799199"/>
              <a:gd name="connsiteX13" fmla="*/ 232649 w 655348"/>
              <a:gd name="connsiteY13" fmla="*/ 6129 h 799199"/>
              <a:gd name="connsiteX0" fmla="*/ 232115 w 654814"/>
              <a:gd name="connsiteY0" fmla="*/ 6129 h 799199"/>
              <a:gd name="connsiteX1" fmla="*/ 324323 w 654814"/>
              <a:gd name="connsiteY1" fmla="*/ 129073 h 799199"/>
              <a:gd name="connsiteX2" fmla="*/ 186011 w 654814"/>
              <a:gd name="connsiteY2" fmla="*/ 213598 h 799199"/>
              <a:gd name="connsiteX3" fmla="*/ 101486 w 654814"/>
              <a:gd name="connsiteY3" fmla="*/ 244334 h 799199"/>
              <a:gd name="connsiteX4" fmla="*/ 9278 w 654814"/>
              <a:gd name="connsiteY4" fmla="*/ 328858 h 799199"/>
              <a:gd name="connsiteX5" fmla="*/ 9278 w 654814"/>
              <a:gd name="connsiteY5" fmla="*/ 513275 h 799199"/>
              <a:gd name="connsiteX6" fmla="*/ 63066 w 654814"/>
              <a:gd name="connsiteY6" fmla="*/ 651588 h 799199"/>
              <a:gd name="connsiteX7" fmla="*/ 270535 w 654814"/>
              <a:gd name="connsiteY7" fmla="*/ 797584 h 799199"/>
              <a:gd name="connsiteX8" fmla="*/ 577896 w 654814"/>
              <a:gd name="connsiteY8" fmla="*/ 713060 h 799199"/>
              <a:gd name="connsiteX9" fmla="*/ 654737 w 654814"/>
              <a:gd name="connsiteY9" fmla="*/ 467171 h 799199"/>
              <a:gd name="connsiteX10" fmla="*/ 570212 w 654814"/>
              <a:gd name="connsiteY10" fmla="*/ 198230 h 799199"/>
              <a:gd name="connsiteX11" fmla="*/ 385795 w 654814"/>
              <a:gd name="connsiteY11" fmla="*/ 129073 h 799199"/>
              <a:gd name="connsiteX12" fmla="*/ 493372 w 654814"/>
              <a:gd name="connsiteY12" fmla="*/ 29181 h 799199"/>
              <a:gd name="connsiteX13" fmla="*/ 232115 w 654814"/>
              <a:gd name="connsiteY13" fmla="*/ 6129 h 799199"/>
              <a:gd name="connsiteX0" fmla="*/ 232115 w 654814"/>
              <a:gd name="connsiteY0" fmla="*/ 6129 h 799199"/>
              <a:gd name="connsiteX1" fmla="*/ 324323 w 654814"/>
              <a:gd name="connsiteY1" fmla="*/ 129073 h 799199"/>
              <a:gd name="connsiteX2" fmla="*/ 170643 w 654814"/>
              <a:gd name="connsiteY2" fmla="*/ 175177 h 799199"/>
              <a:gd name="connsiteX3" fmla="*/ 101486 w 654814"/>
              <a:gd name="connsiteY3" fmla="*/ 244334 h 799199"/>
              <a:gd name="connsiteX4" fmla="*/ 9278 w 654814"/>
              <a:gd name="connsiteY4" fmla="*/ 328858 h 799199"/>
              <a:gd name="connsiteX5" fmla="*/ 9278 w 654814"/>
              <a:gd name="connsiteY5" fmla="*/ 513275 h 799199"/>
              <a:gd name="connsiteX6" fmla="*/ 63066 w 654814"/>
              <a:gd name="connsiteY6" fmla="*/ 651588 h 799199"/>
              <a:gd name="connsiteX7" fmla="*/ 270535 w 654814"/>
              <a:gd name="connsiteY7" fmla="*/ 797584 h 799199"/>
              <a:gd name="connsiteX8" fmla="*/ 577896 w 654814"/>
              <a:gd name="connsiteY8" fmla="*/ 713060 h 799199"/>
              <a:gd name="connsiteX9" fmla="*/ 654737 w 654814"/>
              <a:gd name="connsiteY9" fmla="*/ 467171 h 799199"/>
              <a:gd name="connsiteX10" fmla="*/ 570212 w 654814"/>
              <a:gd name="connsiteY10" fmla="*/ 198230 h 799199"/>
              <a:gd name="connsiteX11" fmla="*/ 385795 w 654814"/>
              <a:gd name="connsiteY11" fmla="*/ 129073 h 799199"/>
              <a:gd name="connsiteX12" fmla="*/ 493372 w 654814"/>
              <a:gd name="connsiteY12" fmla="*/ 29181 h 799199"/>
              <a:gd name="connsiteX13" fmla="*/ 232115 w 654814"/>
              <a:gd name="connsiteY13" fmla="*/ 6129 h 799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54814" h="799199">
                <a:moveTo>
                  <a:pt x="232115" y="6129"/>
                </a:moveTo>
                <a:cubicBezTo>
                  <a:pt x="203940" y="22778"/>
                  <a:pt x="334568" y="100898"/>
                  <a:pt x="324323" y="129073"/>
                </a:cubicBezTo>
                <a:cubicBezTo>
                  <a:pt x="314078" y="157248"/>
                  <a:pt x="207782" y="155967"/>
                  <a:pt x="170643" y="175177"/>
                </a:cubicBezTo>
                <a:cubicBezTo>
                  <a:pt x="133504" y="194387"/>
                  <a:pt x="128380" y="218721"/>
                  <a:pt x="101486" y="244334"/>
                </a:cubicBezTo>
                <a:cubicBezTo>
                  <a:pt x="74592" y="269947"/>
                  <a:pt x="24646" y="284035"/>
                  <a:pt x="9278" y="328858"/>
                </a:cubicBezTo>
                <a:cubicBezTo>
                  <a:pt x="-6090" y="373681"/>
                  <a:pt x="313" y="459487"/>
                  <a:pt x="9278" y="513275"/>
                </a:cubicBezTo>
                <a:cubicBezTo>
                  <a:pt x="18243" y="567063"/>
                  <a:pt x="19523" y="604203"/>
                  <a:pt x="63066" y="651588"/>
                </a:cubicBezTo>
                <a:cubicBezTo>
                  <a:pt x="106609" y="698973"/>
                  <a:pt x="184730" y="787339"/>
                  <a:pt x="270535" y="797584"/>
                </a:cubicBezTo>
                <a:cubicBezTo>
                  <a:pt x="356340" y="807829"/>
                  <a:pt x="513862" y="768129"/>
                  <a:pt x="577896" y="713060"/>
                </a:cubicBezTo>
                <a:cubicBezTo>
                  <a:pt x="641930" y="657991"/>
                  <a:pt x="656018" y="552976"/>
                  <a:pt x="654737" y="467171"/>
                </a:cubicBezTo>
                <a:cubicBezTo>
                  <a:pt x="653456" y="381366"/>
                  <a:pt x="615036" y="254580"/>
                  <a:pt x="570212" y="198230"/>
                </a:cubicBezTo>
                <a:cubicBezTo>
                  <a:pt x="525388" y="141880"/>
                  <a:pt x="398602" y="157248"/>
                  <a:pt x="385795" y="129073"/>
                </a:cubicBezTo>
                <a:cubicBezTo>
                  <a:pt x="372988" y="100898"/>
                  <a:pt x="516424" y="48391"/>
                  <a:pt x="493372" y="29181"/>
                </a:cubicBezTo>
                <a:cubicBezTo>
                  <a:pt x="470320" y="9971"/>
                  <a:pt x="260290" y="-10520"/>
                  <a:pt x="232115" y="6129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239" name="TextBox 238">
            <a:extLst>
              <a:ext uri="{FF2B5EF4-FFF2-40B4-BE49-F238E27FC236}">
                <a16:creationId xmlns="" xmlns:a16="http://schemas.microsoft.com/office/drawing/2014/main" id="{52BC4FA4-A90A-440F-AAA9-20A260294541}"/>
              </a:ext>
            </a:extLst>
          </p:cNvPr>
          <p:cNvSpPr txBox="1"/>
          <p:nvPr/>
        </p:nvSpPr>
        <p:spPr>
          <a:xfrm>
            <a:off x="8186756" y="2723842"/>
            <a:ext cx="9069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ru-RU" sz="1200" b="1" dirty="0" err="1"/>
              <a:t>оксиданты</a:t>
            </a:r>
            <a:endParaRPr lang="ru-RU" sz="1200" b="1" dirty="0"/>
          </a:p>
        </p:txBody>
      </p:sp>
      <p:grpSp>
        <p:nvGrpSpPr>
          <p:cNvPr id="234" name="Группа 233">
            <a:extLst>
              <a:ext uri="{FF2B5EF4-FFF2-40B4-BE49-F238E27FC236}">
                <a16:creationId xmlns="" xmlns:a16="http://schemas.microsoft.com/office/drawing/2014/main" id="{6324081E-3E90-402D-9D6C-76EACB48E638}"/>
              </a:ext>
            </a:extLst>
          </p:cNvPr>
          <p:cNvGrpSpPr/>
          <p:nvPr/>
        </p:nvGrpSpPr>
        <p:grpSpPr>
          <a:xfrm>
            <a:off x="10465944" y="2433862"/>
            <a:ext cx="1209947" cy="884482"/>
            <a:chOff x="2548742" y="1920771"/>
            <a:chExt cx="1209947" cy="884482"/>
          </a:xfrm>
        </p:grpSpPr>
        <p:sp>
          <p:nvSpPr>
            <p:cNvPr id="235" name="Полилиния: фигура 234">
              <a:extLst>
                <a:ext uri="{FF2B5EF4-FFF2-40B4-BE49-F238E27FC236}">
                  <a16:creationId xmlns="" xmlns:a16="http://schemas.microsoft.com/office/drawing/2014/main" id="{F1502256-CC1C-4982-A9C6-C31E1AE5ADC2}"/>
                </a:ext>
              </a:extLst>
            </p:cNvPr>
            <p:cNvSpPr/>
            <p:nvPr/>
          </p:nvSpPr>
          <p:spPr>
            <a:xfrm>
              <a:off x="2849910" y="1920771"/>
              <a:ext cx="797049" cy="799199"/>
            </a:xfrm>
            <a:custGeom>
              <a:avLst/>
              <a:gdLst>
                <a:gd name="connsiteX0" fmla="*/ 232649 w 671671"/>
                <a:gd name="connsiteY0" fmla="*/ 6129 h 810930"/>
                <a:gd name="connsiteX1" fmla="*/ 324857 w 671671"/>
                <a:gd name="connsiteY1" fmla="*/ 129073 h 810930"/>
                <a:gd name="connsiteX2" fmla="*/ 201913 w 671671"/>
                <a:gd name="connsiteY2" fmla="*/ 205914 h 810930"/>
                <a:gd name="connsiteX3" fmla="*/ 109704 w 671671"/>
                <a:gd name="connsiteY3" fmla="*/ 275070 h 810930"/>
                <a:gd name="connsiteX4" fmla="*/ 9812 w 671671"/>
                <a:gd name="connsiteY4" fmla="*/ 328858 h 810930"/>
                <a:gd name="connsiteX5" fmla="*/ 9812 w 671671"/>
                <a:gd name="connsiteY5" fmla="*/ 513275 h 810930"/>
                <a:gd name="connsiteX6" fmla="*/ 63600 w 671671"/>
                <a:gd name="connsiteY6" fmla="*/ 651588 h 810930"/>
                <a:gd name="connsiteX7" fmla="*/ 271069 w 671671"/>
                <a:gd name="connsiteY7" fmla="*/ 797584 h 810930"/>
                <a:gd name="connsiteX8" fmla="*/ 632218 w 671671"/>
                <a:gd name="connsiteY8" fmla="*/ 766848 h 810930"/>
                <a:gd name="connsiteX9" fmla="*/ 655271 w 671671"/>
                <a:gd name="connsiteY9" fmla="*/ 467171 h 810930"/>
                <a:gd name="connsiteX10" fmla="*/ 570746 w 671671"/>
                <a:gd name="connsiteY10" fmla="*/ 198230 h 810930"/>
                <a:gd name="connsiteX11" fmla="*/ 386329 w 671671"/>
                <a:gd name="connsiteY11" fmla="*/ 129073 h 810930"/>
                <a:gd name="connsiteX12" fmla="*/ 493906 w 671671"/>
                <a:gd name="connsiteY12" fmla="*/ 29181 h 810930"/>
                <a:gd name="connsiteX13" fmla="*/ 232649 w 671671"/>
                <a:gd name="connsiteY13" fmla="*/ 6129 h 810930"/>
                <a:gd name="connsiteX0" fmla="*/ 232649 w 658059"/>
                <a:gd name="connsiteY0" fmla="*/ 6129 h 800732"/>
                <a:gd name="connsiteX1" fmla="*/ 324857 w 658059"/>
                <a:gd name="connsiteY1" fmla="*/ 129073 h 800732"/>
                <a:gd name="connsiteX2" fmla="*/ 201913 w 658059"/>
                <a:gd name="connsiteY2" fmla="*/ 205914 h 800732"/>
                <a:gd name="connsiteX3" fmla="*/ 109704 w 658059"/>
                <a:gd name="connsiteY3" fmla="*/ 275070 h 800732"/>
                <a:gd name="connsiteX4" fmla="*/ 9812 w 658059"/>
                <a:gd name="connsiteY4" fmla="*/ 328858 h 800732"/>
                <a:gd name="connsiteX5" fmla="*/ 9812 w 658059"/>
                <a:gd name="connsiteY5" fmla="*/ 513275 h 800732"/>
                <a:gd name="connsiteX6" fmla="*/ 63600 w 658059"/>
                <a:gd name="connsiteY6" fmla="*/ 651588 h 800732"/>
                <a:gd name="connsiteX7" fmla="*/ 271069 w 658059"/>
                <a:gd name="connsiteY7" fmla="*/ 797584 h 800732"/>
                <a:gd name="connsiteX8" fmla="*/ 601482 w 658059"/>
                <a:gd name="connsiteY8" fmla="*/ 728428 h 800732"/>
                <a:gd name="connsiteX9" fmla="*/ 655271 w 658059"/>
                <a:gd name="connsiteY9" fmla="*/ 467171 h 800732"/>
                <a:gd name="connsiteX10" fmla="*/ 570746 w 658059"/>
                <a:gd name="connsiteY10" fmla="*/ 198230 h 800732"/>
                <a:gd name="connsiteX11" fmla="*/ 386329 w 658059"/>
                <a:gd name="connsiteY11" fmla="*/ 129073 h 800732"/>
                <a:gd name="connsiteX12" fmla="*/ 493906 w 658059"/>
                <a:gd name="connsiteY12" fmla="*/ 29181 h 800732"/>
                <a:gd name="connsiteX13" fmla="*/ 232649 w 658059"/>
                <a:gd name="connsiteY13" fmla="*/ 6129 h 800732"/>
                <a:gd name="connsiteX0" fmla="*/ 232649 w 655348"/>
                <a:gd name="connsiteY0" fmla="*/ 6129 h 799199"/>
                <a:gd name="connsiteX1" fmla="*/ 324857 w 655348"/>
                <a:gd name="connsiteY1" fmla="*/ 129073 h 799199"/>
                <a:gd name="connsiteX2" fmla="*/ 201913 w 655348"/>
                <a:gd name="connsiteY2" fmla="*/ 205914 h 799199"/>
                <a:gd name="connsiteX3" fmla="*/ 109704 w 655348"/>
                <a:gd name="connsiteY3" fmla="*/ 275070 h 799199"/>
                <a:gd name="connsiteX4" fmla="*/ 9812 w 655348"/>
                <a:gd name="connsiteY4" fmla="*/ 328858 h 799199"/>
                <a:gd name="connsiteX5" fmla="*/ 9812 w 655348"/>
                <a:gd name="connsiteY5" fmla="*/ 513275 h 799199"/>
                <a:gd name="connsiteX6" fmla="*/ 63600 w 655348"/>
                <a:gd name="connsiteY6" fmla="*/ 651588 h 799199"/>
                <a:gd name="connsiteX7" fmla="*/ 271069 w 655348"/>
                <a:gd name="connsiteY7" fmla="*/ 797584 h 799199"/>
                <a:gd name="connsiteX8" fmla="*/ 578430 w 655348"/>
                <a:gd name="connsiteY8" fmla="*/ 713060 h 799199"/>
                <a:gd name="connsiteX9" fmla="*/ 655271 w 655348"/>
                <a:gd name="connsiteY9" fmla="*/ 467171 h 799199"/>
                <a:gd name="connsiteX10" fmla="*/ 570746 w 655348"/>
                <a:gd name="connsiteY10" fmla="*/ 198230 h 799199"/>
                <a:gd name="connsiteX11" fmla="*/ 386329 w 655348"/>
                <a:gd name="connsiteY11" fmla="*/ 129073 h 799199"/>
                <a:gd name="connsiteX12" fmla="*/ 493906 w 655348"/>
                <a:gd name="connsiteY12" fmla="*/ 29181 h 799199"/>
                <a:gd name="connsiteX13" fmla="*/ 232649 w 655348"/>
                <a:gd name="connsiteY13" fmla="*/ 6129 h 799199"/>
                <a:gd name="connsiteX0" fmla="*/ 232649 w 655348"/>
                <a:gd name="connsiteY0" fmla="*/ 6129 h 799199"/>
                <a:gd name="connsiteX1" fmla="*/ 324857 w 655348"/>
                <a:gd name="connsiteY1" fmla="*/ 129073 h 799199"/>
                <a:gd name="connsiteX2" fmla="*/ 186545 w 655348"/>
                <a:gd name="connsiteY2" fmla="*/ 213598 h 799199"/>
                <a:gd name="connsiteX3" fmla="*/ 109704 w 655348"/>
                <a:gd name="connsiteY3" fmla="*/ 275070 h 799199"/>
                <a:gd name="connsiteX4" fmla="*/ 9812 w 655348"/>
                <a:gd name="connsiteY4" fmla="*/ 328858 h 799199"/>
                <a:gd name="connsiteX5" fmla="*/ 9812 w 655348"/>
                <a:gd name="connsiteY5" fmla="*/ 513275 h 799199"/>
                <a:gd name="connsiteX6" fmla="*/ 63600 w 655348"/>
                <a:gd name="connsiteY6" fmla="*/ 651588 h 799199"/>
                <a:gd name="connsiteX7" fmla="*/ 271069 w 655348"/>
                <a:gd name="connsiteY7" fmla="*/ 797584 h 799199"/>
                <a:gd name="connsiteX8" fmla="*/ 578430 w 655348"/>
                <a:gd name="connsiteY8" fmla="*/ 713060 h 799199"/>
                <a:gd name="connsiteX9" fmla="*/ 655271 w 655348"/>
                <a:gd name="connsiteY9" fmla="*/ 467171 h 799199"/>
                <a:gd name="connsiteX10" fmla="*/ 570746 w 655348"/>
                <a:gd name="connsiteY10" fmla="*/ 198230 h 799199"/>
                <a:gd name="connsiteX11" fmla="*/ 386329 w 655348"/>
                <a:gd name="connsiteY11" fmla="*/ 129073 h 799199"/>
                <a:gd name="connsiteX12" fmla="*/ 493906 w 655348"/>
                <a:gd name="connsiteY12" fmla="*/ 29181 h 799199"/>
                <a:gd name="connsiteX13" fmla="*/ 232649 w 655348"/>
                <a:gd name="connsiteY13" fmla="*/ 6129 h 799199"/>
                <a:gd name="connsiteX0" fmla="*/ 232115 w 654814"/>
                <a:gd name="connsiteY0" fmla="*/ 6129 h 799199"/>
                <a:gd name="connsiteX1" fmla="*/ 324323 w 654814"/>
                <a:gd name="connsiteY1" fmla="*/ 129073 h 799199"/>
                <a:gd name="connsiteX2" fmla="*/ 186011 w 654814"/>
                <a:gd name="connsiteY2" fmla="*/ 213598 h 799199"/>
                <a:gd name="connsiteX3" fmla="*/ 101486 w 654814"/>
                <a:gd name="connsiteY3" fmla="*/ 244334 h 799199"/>
                <a:gd name="connsiteX4" fmla="*/ 9278 w 654814"/>
                <a:gd name="connsiteY4" fmla="*/ 328858 h 799199"/>
                <a:gd name="connsiteX5" fmla="*/ 9278 w 654814"/>
                <a:gd name="connsiteY5" fmla="*/ 513275 h 799199"/>
                <a:gd name="connsiteX6" fmla="*/ 63066 w 654814"/>
                <a:gd name="connsiteY6" fmla="*/ 651588 h 799199"/>
                <a:gd name="connsiteX7" fmla="*/ 270535 w 654814"/>
                <a:gd name="connsiteY7" fmla="*/ 797584 h 799199"/>
                <a:gd name="connsiteX8" fmla="*/ 577896 w 654814"/>
                <a:gd name="connsiteY8" fmla="*/ 713060 h 799199"/>
                <a:gd name="connsiteX9" fmla="*/ 654737 w 654814"/>
                <a:gd name="connsiteY9" fmla="*/ 467171 h 799199"/>
                <a:gd name="connsiteX10" fmla="*/ 570212 w 654814"/>
                <a:gd name="connsiteY10" fmla="*/ 198230 h 799199"/>
                <a:gd name="connsiteX11" fmla="*/ 385795 w 654814"/>
                <a:gd name="connsiteY11" fmla="*/ 129073 h 799199"/>
                <a:gd name="connsiteX12" fmla="*/ 493372 w 654814"/>
                <a:gd name="connsiteY12" fmla="*/ 29181 h 799199"/>
                <a:gd name="connsiteX13" fmla="*/ 232115 w 654814"/>
                <a:gd name="connsiteY13" fmla="*/ 6129 h 799199"/>
                <a:gd name="connsiteX0" fmla="*/ 232115 w 654814"/>
                <a:gd name="connsiteY0" fmla="*/ 6129 h 799199"/>
                <a:gd name="connsiteX1" fmla="*/ 324323 w 654814"/>
                <a:gd name="connsiteY1" fmla="*/ 129073 h 799199"/>
                <a:gd name="connsiteX2" fmla="*/ 170643 w 654814"/>
                <a:gd name="connsiteY2" fmla="*/ 175177 h 799199"/>
                <a:gd name="connsiteX3" fmla="*/ 101486 w 654814"/>
                <a:gd name="connsiteY3" fmla="*/ 244334 h 799199"/>
                <a:gd name="connsiteX4" fmla="*/ 9278 w 654814"/>
                <a:gd name="connsiteY4" fmla="*/ 328858 h 799199"/>
                <a:gd name="connsiteX5" fmla="*/ 9278 w 654814"/>
                <a:gd name="connsiteY5" fmla="*/ 513275 h 799199"/>
                <a:gd name="connsiteX6" fmla="*/ 63066 w 654814"/>
                <a:gd name="connsiteY6" fmla="*/ 651588 h 799199"/>
                <a:gd name="connsiteX7" fmla="*/ 270535 w 654814"/>
                <a:gd name="connsiteY7" fmla="*/ 797584 h 799199"/>
                <a:gd name="connsiteX8" fmla="*/ 577896 w 654814"/>
                <a:gd name="connsiteY8" fmla="*/ 713060 h 799199"/>
                <a:gd name="connsiteX9" fmla="*/ 654737 w 654814"/>
                <a:gd name="connsiteY9" fmla="*/ 467171 h 799199"/>
                <a:gd name="connsiteX10" fmla="*/ 570212 w 654814"/>
                <a:gd name="connsiteY10" fmla="*/ 198230 h 799199"/>
                <a:gd name="connsiteX11" fmla="*/ 385795 w 654814"/>
                <a:gd name="connsiteY11" fmla="*/ 129073 h 799199"/>
                <a:gd name="connsiteX12" fmla="*/ 493372 w 654814"/>
                <a:gd name="connsiteY12" fmla="*/ 29181 h 799199"/>
                <a:gd name="connsiteX13" fmla="*/ 232115 w 654814"/>
                <a:gd name="connsiteY13" fmla="*/ 6129 h 799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4814" h="799199">
                  <a:moveTo>
                    <a:pt x="232115" y="6129"/>
                  </a:moveTo>
                  <a:cubicBezTo>
                    <a:pt x="203940" y="22778"/>
                    <a:pt x="334568" y="100898"/>
                    <a:pt x="324323" y="129073"/>
                  </a:cubicBezTo>
                  <a:cubicBezTo>
                    <a:pt x="314078" y="157248"/>
                    <a:pt x="207782" y="155967"/>
                    <a:pt x="170643" y="175177"/>
                  </a:cubicBezTo>
                  <a:cubicBezTo>
                    <a:pt x="133504" y="194387"/>
                    <a:pt x="128380" y="218721"/>
                    <a:pt x="101486" y="244334"/>
                  </a:cubicBezTo>
                  <a:cubicBezTo>
                    <a:pt x="74592" y="269947"/>
                    <a:pt x="24646" y="284035"/>
                    <a:pt x="9278" y="328858"/>
                  </a:cubicBezTo>
                  <a:cubicBezTo>
                    <a:pt x="-6090" y="373681"/>
                    <a:pt x="313" y="459487"/>
                    <a:pt x="9278" y="513275"/>
                  </a:cubicBezTo>
                  <a:cubicBezTo>
                    <a:pt x="18243" y="567063"/>
                    <a:pt x="19523" y="604203"/>
                    <a:pt x="63066" y="651588"/>
                  </a:cubicBezTo>
                  <a:cubicBezTo>
                    <a:pt x="106609" y="698973"/>
                    <a:pt x="184730" y="787339"/>
                    <a:pt x="270535" y="797584"/>
                  </a:cubicBezTo>
                  <a:cubicBezTo>
                    <a:pt x="356340" y="807829"/>
                    <a:pt x="513862" y="768129"/>
                    <a:pt x="577896" y="713060"/>
                  </a:cubicBezTo>
                  <a:cubicBezTo>
                    <a:pt x="641930" y="657991"/>
                    <a:pt x="656018" y="552976"/>
                    <a:pt x="654737" y="467171"/>
                  </a:cubicBezTo>
                  <a:cubicBezTo>
                    <a:pt x="653456" y="381366"/>
                    <a:pt x="615036" y="254580"/>
                    <a:pt x="570212" y="198230"/>
                  </a:cubicBezTo>
                  <a:cubicBezTo>
                    <a:pt x="525388" y="141880"/>
                    <a:pt x="398602" y="157248"/>
                    <a:pt x="385795" y="129073"/>
                  </a:cubicBezTo>
                  <a:cubicBezTo>
                    <a:pt x="372988" y="100898"/>
                    <a:pt x="516424" y="48391"/>
                    <a:pt x="493372" y="29181"/>
                  </a:cubicBezTo>
                  <a:cubicBezTo>
                    <a:pt x="470320" y="9971"/>
                    <a:pt x="260290" y="-10520"/>
                    <a:pt x="232115" y="6129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 dirty="0"/>
            </a:p>
          </p:txBody>
        </p:sp>
        <p:sp>
          <p:nvSpPr>
            <p:cNvPr id="236" name="TextBox 235">
              <a:extLst>
                <a:ext uri="{FF2B5EF4-FFF2-40B4-BE49-F238E27FC236}">
                  <a16:creationId xmlns="" xmlns:a16="http://schemas.microsoft.com/office/drawing/2014/main" id="{198448F0-3FB0-496F-884E-8C88379549AB}"/>
                </a:ext>
              </a:extLst>
            </p:cNvPr>
            <p:cNvSpPr txBox="1"/>
            <p:nvPr/>
          </p:nvSpPr>
          <p:spPr>
            <a:xfrm>
              <a:off x="2548742" y="2559032"/>
              <a:ext cx="120994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ru-RU" sz="1200" b="1" dirty="0"/>
                <a:t>антиоксиданты</a:t>
              </a:r>
            </a:p>
          </p:txBody>
        </p:sp>
      </p:grpSp>
      <p:grpSp>
        <p:nvGrpSpPr>
          <p:cNvPr id="149" name="Группа 148">
            <a:extLst>
              <a:ext uri="{FF2B5EF4-FFF2-40B4-BE49-F238E27FC236}">
                <a16:creationId xmlns="" xmlns:a16="http://schemas.microsoft.com/office/drawing/2014/main" id="{A08F803F-9B00-47E4-807F-A4F4BE5FDC12}"/>
              </a:ext>
            </a:extLst>
          </p:cNvPr>
          <p:cNvGrpSpPr/>
          <p:nvPr/>
        </p:nvGrpSpPr>
        <p:grpSpPr>
          <a:xfrm>
            <a:off x="4859139" y="1514614"/>
            <a:ext cx="2043339" cy="2640145"/>
            <a:chOff x="2163610" y="3690060"/>
            <a:chExt cx="2043339" cy="2640145"/>
          </a:xfrm>
        </p:grpSpPr>
        <p:pic>
          <p:nvPicPr>
            <p:cNvPr id="150" name="Рисунок 149">
              <a:extLst>
                <a:ext uri="{FF2B5EF4-FFF2-40B4-BE49-F238E27FC236}">
                  <a16:creationId xmlns="" xmlns:a16="http://schemas.microsoft.com/office/drawing/2014/main" id="{6D52BC5F-4062-4E54-ACD0-8EF5B934510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3610" y="3690060"/>
              <a:ext cx="2043339" cy="2640145"/>
            </a:xfrm>
            <a:prstGeom prst="rect">
              <a:avLst/>
            </a:prstGeom>
          </p:spPr>
        </p:pic>
        <p:grpSp>
          <p:nvGrpSpPr>
            <p:cNvPr id="151" name="Группа 150">
              <a:extLst>
                <a:ext uri="{FF2B5EF4-FFF2-40B4-BE49-F238E27FC236}">
                  <a16:creationId xmlns="" xmlns:a16="http://schemas.microsoft.com/office/drawing/2014/main" id="{A90C6942-C9C9-4F55-B54C-D180C3AD2000}"/>
                </a:ext>
              </a:extLst>
            </p:cNvPr>
            <p:cNvGrpSpPr/>
            <p:nvPr/>
          </p:nvGrpSpPr>
          <p:grpSpPr>
            <a:xfrm>
              <a:off x="2649498" y="4353682"/>
              <a:ext cx="1055217" cy="809942"/>
              <a:chOff x="2623305" y="4353138"/>
              <a:chExt cx="1055217" cy="809942"/>
            </a:xfrm>
          </p:grpSpPr>
          <p:sp>
            <p:nvSpPr>
              <p:cNvPr id="152" name="Арка 151">
                <a:extLst>
                  <a:ext uri="{FF2B5EF4-FFF2-40B4-BE49-F238E27FC236}">
                    <a16:creationId xmlns="" xmlns:a16="http://schemas.microsoft.com/office/drawing/2014/main" id="{BE391FC1-1328-43BF-B8B7-8E642D6D8F8F}"/>
                  </a:ext>
                </a:extLst>
              </p:cNvPr>
              <p:cNvSpPr/>
              <p:nvPr/>
            </p:nvSpPr>
            <p:spPr>
              <a:xfrm flipV="1">
                <a:off x="2623305" y="4353138"/>
                <a:ext cx="1055217" cy="744749"/>
              </a:xfrm>
              <a:prstGeom prst="blockArc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53" name="Прямая соединительная линия 152">
                <a:extLst>
                  <a:ext uri="{FF2B5EF4-FFF2-40B4-BE49-F238E27FC236}">
                    <a16:creationId xmlns="" xmlns:a16="http://schemas.microsoft.com/office/drawing/2014/main" id="{481D510B-4323-44C6-A23D-0C0FBE7B872C}"/>
                  </a:ext>
                </a:extLst>
              </p:cNvPr>
              <p:cNvCxnSpPr/>
              <p:nvPr/>
            </p:nvCxnSpPr>
            <p:spPr>
              <a:xfrm>
                <a:off x="3151036" y="4914522"/>
                <a:ext cx="0" cy="71733"/>
              </a:xfrm>
              <a:prstGeom prst="line">
                <a:avLst/>
              </a:prstGeom>
              <a:ln w="1905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Прямая соединительная линия 153">
                <a:extLst>
                  <a:ext uri="{FF2B5EF4-FFF2-40B4-BE49-F238E27FC236}">
                    <a16:creationId xmlns="" xmlns:a16="http://schemas.microsoft.com/office/drawing/2014/main" id="{1BE70710-E7E6-458A-B949-FF17BE885DD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47986" y="4814927"/>
                <a:ext cx="42671" cy="56458"/>
              </a:xfrm>
              <a:prstGeom prst="line">
                <a:avLst/>
              </a:prstGeom>
              <a:ln w="1905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Прямая соединительная линия 154">
                <a:extLst>
                  <a:ext uri="{FF2B5EF4-FFF2-40B4-BE49-F238E27FC236}">
                    <a16:creationId xmlns="" xmlns:a16="http://schemas.microsoft.com/office/drawing/2014/main" id="{08AB0516-4B0C-4DB8-A6C9-B6D85873AD88}"/>
                  </a:ext>
                </a:extLst>
              </p:cNvPr>
              <p:cNvCxnSpPr>
                <a:cxnSpLocks/>
              </p:cNvCxnSpPr>
              <p:nvPr/>
            </p:nvCxnSpPr>
            <p:spPr>
              <a:xfrm rot="300000" flipH="1">
                <a:off x="2925886" y="4879187"/>
                <a:ext cx="20043" cy="52150"/>
              </a:xfrm>
              <a:prstGeom prst="line">
                <a:avLst/>
              </a:prstGeom>
              <a:ln w="1905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Прямая соединительная линия 155">
                <a:extLst>
                  <a:ext uri="{FF2B5EF4-FFF2-40B4-BE49-F238E27FC236}">
                    <a16:creationId xmlns="" xmlns:a16="http://schemas.microsoft.com/office/drawing/2014/main" id="{A1254245-4FB3-4FC5-B55D-9DBDC4E12DC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830914" y="4826342"/>
                <a:ext cx="25015" cy="45043"/>
              </a:xfrm>
              <a:prstGeom prst="line">
                <a:avLst/>
              </a:prstGeom>
              <a:ln w="1905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7" name="TextBox 156">
                <a:extLst>
                  <a:ext uri="{FF2B5EF4-FFF2-40B4-BE49-F238E27FC236}">
                    <a16:creationId xmlns="" xmlns:a16="http://schemas.microsoft.com/office/drawing/2014/main" id="{D55829C0-7DD0-45D1-A0CD-11F7A017EDDE}"/>
                  </a:ext>
                </a:extLst>
              </p:cNvPr>
              <p:cNvSpPr txBox="1"/>
              <p:nvPr/>
            </p:nvSpPr>
            <p:spPr>
              <a:xfrm>
                <a:off x="3022087" y="4909164"/>
                <a:ext cx="242889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b="1" dirty="0"/>
                  <a:t>0</a:t>
                </a:r>
                <a:endParaRPr lang="ru-RU" sz="1050" b="1" dirty="0"/>
              </a:p>
            </p:txBody>
          </p:sp>
          <p:sp>
            <p:nvSpPr>
              <p:cNvPr id="158" name="TextBox 157">
                <a:extLst>
                  <a:ext uri="{FF2B5EF4-FFF2-40B4-BE49-F238E27FC236}">
                    <a16:creationId xmlns="" xmlns:a16="http://schemas.microsoft.com/office/drawing/2014/main" id="{6D475A1B-782E-478B-9194-3522E760FA4F}"/>
                  </a:ext>
                </a:extLst>
              </p:cNvPr>
              <p:cNvSpPr txBox="1"/>
              <p:nvPr/>
            </p:nvSpPr>
            <p:spPr>
              <a:xfrm rot="1220934">
                <a:off x="2892268" y="4883175"/>
                <a:ext cx="253596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b="1" dirty="0"/>
                  <a:t>1</a:t>
                </a:r>
                <a:endParaRPr lang="ru-RU" sz="1050" b="1" dirty="0"/>
              </a:p>
            </p:txBody>
          </p:sp>
          <p:sp>
            <p:nvSpPr>
              <p:cNvPr id="159" name="TextBox 158">
                <a:extLst>
                  <a:ext uri="{FF2B5EF4-FFF2-40B4-BE49-F238E27FC236}">
                    <a16:creationId xmlns="" xmlns:a16="http://schemas.microsoft.com/office/drawing/2014/main" id="{D8A171A5-4BDD-4796-AB44-D2B349BCA7BA}"/>
                  </a:ext>
                </a:extLst>
              </p:cNvPr>
              <p:cNvSpPr txBox="1"/>
              <p:nvPr/>
            </p:nvSpPr>
            <p:spPr>
              <a:xfrm rot="20031427">
                <a:off x="3281325" y="4854547"/>
                <a:ext cx="253596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b="1" dirty="0"/>
                  <a:t>2</a:t>
                </a:r>
                <a:endParaRPr lang="ru-RU" sz="1050" b="1" dirty="0"/>
              </a:p>
            </p:txBody>
          </p:sp>
          <p:sp>
            <p:nvSpPr>
              <p:cNvPr id="160" name="TextBox 159">
                <a:extLst>
                  <a:ext uri="{FF2B5EF4-FFF2-40B4-BE49-F238E27FC236}">
                    <a16:creationId xmlns="" xmlns:a16="http://schemas.microsoft.com/office/drawing/2014/main" id="{200EAB8A-38C6-448A-A1A9-2121F90046AA}"/>
                  </a:ext>
                </a:extLst>
              </p:cNvPr>
              <p:cNvSpPr txBox="1"/>
              <p:nvPr/>
            </p:nvSpPr>
            <p:spPr>
              <a:xfrm rot="1368993">
                <a:off x="2769508" y="4847299"/>
                <a:ext cx="253596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b="1" dirty="0"/>
                  <a:t>2</a:t>
                </a:r>
                <a:endParaRPr lang="ru-RU" sz="1050" b="1" dirty="0"/>
              </a:p>
            </p:txBody>
          </p:sp>
          <p:sp>
            <p:nvSpPr>
              <p:cNvPr id="161" name="TextBox 160">
                <a:extLst>
                  <a:ext uri="{FF2B5EF4-FFF2-40B4-BE49-F238E27FC236}">
                    <a16:creationId xmlns="" xmlns:a16="http://schemas.microsoft.com/office/drawing/2014/main" id="{89FF5327-7761-42CF-8956-F76D5761542F}"/>
                  </a:ext>
                </a:extLst>
              </p:cNvPr>
              <p:cNvSpPr txBox="1"/>
              <p:nvPr/>
            </p:nvSpPr>
            <p:spPr>
              <a:xfrm rot="2221348">
                <a:off x="2661134" y="4770074"/>
                <a:ext cx="195462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b="1" dirty="0"/>
                  <a:t>3</a:t>
                </a:r>
                <a:endParaRPr lang="ru-RU" sz="1050" b="1" dirty="0"/>
              </a:p>
            </p:txBody>
          </p:sp>
          <p:cxnSp>
            <p:nvCxnSpPr>
              <p:cNvPr id="162" name="Прямая соединительная линия 161">
                <a:extLst>
                  <a:ext uri="{FF2B5EF4-FFF2-40B4-BE49-F238E27FC236}">
                    <a16:creationId xmlns="" xmlns:a16="http://schemas.microsoft.com/office/drawing/2014/main" id="{DF28CB99-573D-401B-A1A0-AA2D31CA0729}"/>
                  </a:ext>
                </a:extLst>
              </p:cNvPr>
              <p:cNvCxnSpPr>
                <a:cxnSpLocks/>
              </p:cNvCxnSpPr>
              <p:nvPr/>
            </p:nvCxnSpPr>
            <p:spPr>
              <a:xfrm rot="-360000" flipH="1">
                <a:off x="3030656" y="4902997"/>
                <a:ext cx="20043" cy="52313"/>
              </a:xfrm>
              <a:prstGeom prst="line">
                <a:avLst/>
              </a:prstGeom>
              <a:ln w="1905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Прямая соединительная линия 162">
                <a:extLst>
                  <a:ext uri="{FF2B5EF4-FFF2-40B4-BE49-F238E27FC236}">
                    <a16:creationId xmlns="" xmlns:a16="http://schemas.microsoft.com/office/drawing/2014/main" id="{D22211E6-489A-4AF1-BA6A-69890F0F1C5F}"/>
                  </a:ext>
                </a:extLst>
              </p:cNvPr>
              <p:cNvCxnSpPr>
                <a:cxnSpLocks/>
              </p:cNvCxnSpPr>
              <p:nvPr/>
            </p:nvCxnSpPr>
            <p:spPr>
              <a:xfrm rot="360000">
                <a:off x="3264022" y="4912517"/>
                <a:ext cx="20043" cy="52313"/>
              </a:xfrm>
              <a:prstGeom prst="line">
                <a:avLst/>
              </a:prstGeom>
              <a:ln w="1905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Прямая соединительная линия 163">
                <a:extLst>
                  <a:ext uri="{FF2B5EF4-FFF2-40B4-BE49-F238E27FC236}">
                    <a16:creationId xmlns="" xmlns:a16="http://schemas.microsoft.com/office/drawing/2014/main" id="{AA323F82-9315-4235-B200-87B53DC9C9D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68799" y="4869658"/>
                <a:ext cx="20043" cy="52313"/>
              </a:xfrm>
              <a:prstGeom prst="line">
                <a:avLst/>
              </a:prstGeom>
              <a:ln w="1905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5" name="TextBox 164">
                <a:extLst>
                  <a:ext uri="{FF2B5EF4-FFF2-40B4-BE49-F238E27FC236}">
                    <a16:creationId xmlns="" xmlns:a16="http://schemas.microsoft.com/office/drawing/2014/main" id="{E96A0985-AC12-4FBF-A791-6ADD84E81089}"/>
                  </a:ext>
                </a:extLst>
              </p:cNvPr>
              <p:cNvSpPr txBox="1"/>
              <p:nvPr/>
            </p:nvSpPr>
            <p:spPr>
              <a:xfrm rot="19235510">
                <a:off x="3405147" y="4778341"/>
                <a:ext cx="253596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b="1" dirty="0"/>
                  <a:t>3</a:t>
                </a:r>
                <a:endParaRPr lang="ru-RU" sz="1050" b="1" dirty="0"/>
              </a:p>
            </p:txBody>
          </p:sp>
          <p:sp>
            <p:nvSpPr>
              <p:cNvPr id="166" name="TextBox 165">
                <a:extLst>
                  <a:ext uri="{FF2B5EF4-FFF2-40B4-BE49-F238E27FC236}">
                    <a16:creationId xmlns="" xmlns:a16="http://schemas.microsoft.com/office/drawing/2014/main" id="{D4E005A2-ADA4-4625-9749-F41087864987}"/>
                  </a:ext>
                </a:extLst>
              </p:cNvPr>
              <p:cNvSpPr txBox="1"/>
              <p:nvPr/>
            </p:nvSpPr>
            <p:spPr>
              <a:xfrm rot="20796027">
                <a:off x="3167018" y="4892644"/>
                <a:ext cx="253596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b="1" dirty="0"/>
                  <a:t>1</a:t>
                </a:r>
                <a:endParaRPr lang="ru-RU" sz="1050" b="1" dirty="0"/>
              </a:p>
            </p:txBody>
          </p:sp>
        </p:grpSp>
      </p:grpSp>
      <p:grpSp>
        <p:nvGrpSpPr>
          <p:cNvPr id="231" name="Группа 230">
            <a:extLst>
              <a:ext uri="{FF2B5EF4-FFF2-40B4-BE49-F238E27FC236}">
                <a16:creationId xmlns="" xmlns:a16="http://schemas.microsoft.com/office/drawing/2014/main" id="{A3B50F7D-8FC0-41B9-A29A-78F17A359B56}"/>
              </a:ext>
            </a:extLst>
          </p:cNvPr>
          <p:cNvGrpSpPr/>
          <p:nvPr/>
        </p:nvGrpSpPr>
        <p:grpSpPr>
          <a:xfrm>
            <a:off x="6334017" y="2025569"/>
            <a:ext cx="1209947" cy="667975"/>
            <a:chOff x="2548742" y="2479359"/>
            <a:chExt cx="1209947" cy="667975"/>
          </a:xfrm>
        </p:grpSpPr>
        <p:sp>
          <p:nvSpPr>
            <p:cNvPr id="232" name="Полилиния: фигура 231">
              <a:extLst>
                <a:ext uri="{FF2B5EF4-FFF2-40B4-BE49-F238E27FC236}">
                  <a16:creationId xmlns="" xmlns:a16="http://schemas.microsoft.com/office/drawing/2014/main" id="{5D9C8343-6F5C-411A-AB20-56E73AB6F86D}"/>
                </a:ext>
              </a:extLst>
            </p:cNvPr>
            <p:cNvSpPr/>
            <p:nvPr/>
          </p:nvSpPr>
          <p:spPr>
            <a:xfrm>
              <a:off x="2779472" y="2479359"/>
              <a:ext cx="572759" cy="667975"/>
            </a:xfrm>
            <a:custGeom>
              <a:avLst/>
              <a:gdLst>
                <a:gd name="connsiteX0" fmla="*/ 232649 w 671671"/>
                <a:gd name="connsiteY0" fmla="*/ 6129 h 810930"/>
                <a:gd name="connsiteX1" fmla="*/ 324857 w 671671"/>
                <a:gd name="connsiteY1" fmla="*/ 129073 h 810930"/>
                <a:gd name="connsiteX2" fmla="*/ 201913 w 671671"/>
                <a:gd name="connsiteY2" fmla="*/ 205914 h 810930"/>
                <a:gd name="connsiteX3" fmla="*/ 109704 w 671671"/>
                <a:gd name="connsiteY3" fmla="*/ 275070 h 810930"/>
                <a:gd name="connsiteX4" fmla="*/ 9812 w 671671"/>
                <a:gd name="connsiteY4" fmla="*/ 328858 h 810930"/>
                <a:gd name="connsiteX5" fmla="*/ 9812 w 671671"/>
                <a:gd name="connsiteY5" fmla="*/ 513275 h 810930"/>
                <a:gd name="connsiteX6" fmla="*/ 63600 w 671671"/>
                <a:gd name="connsiteY6" fmla="*/ 651588 h 810930"/>
                <a:gd name="connsiteX7" fmla="*/ 271069 w 671671"/>
                <a:gd name="connsiteY7" fmla="*/ 797584 h 810930"/>
                <a:gd name="connsiteX8" fmla="*/ 632218 w 671671"/>
                <a:gd name="connsiteY8" fmla="*/ 766848 h 810930"/>
                <a:gd name="connsiteX9" fmla="*/ 655271 w 671671"/>
                <a:gd name="connsiteY9" fmla="*/ 467171 h 810930"/>
                <a:gd name="connsiteX10" fmla="*/ 570746 w 671671"/>
                <a:gd name="connsiteY10" fmla="*/ 198230 h 810930"/>
                <a:gd name="connsiteX11" fmla="*/ 386329 w 671671"/>
                <a:gd name="connsiteY11" fmla="*/ 129073 h 810930"/>
                <a:gd name="connsiteX12" fmla="*/ 493906 w 671671"/>
                <a:gd name="connsiteY12" fmla="*/ 29181 h 810930"/>
                <a:gd name="connsiteX13" fmla="*/ 232649 w 671671"/>
                <a:gd name="connsiteY13" fmla="*/ 6129 h 810930"/>
                <a:gd name="connsiteX0" fmla="*/ 232649 w 658059"/>
                <a:gd name="connsiteY0" fmla="*/ 6129 h 800732"/>
                <a:gd name="connsiteX1" fmla="*/ 324857 w 658059"/>
                <a:gd name="connsiteY1" fmla="*/ 129073 h 800732"/>
                <a:gd name="connsiteX2" fmla="*/ 201913 w 658059"/>
                <a:gd name="connsiteY2" fmla="*/ 205914 h 800732"/>
                <a:gd name="connsiteX3" fmla="*/ 109704 w 658059"/>
                <a:gd name="connsiteY3" fmla="*/ 275070 h 800732"/>
                <a:gd name="connsiteX4" fmla="*/ 9812 w 658059"/>
                <a:gd name="connsiteY4" fmla="*/ 328858 h 800732"/>
                <a:gd name="connsiteX5" fmla="*/ 9812 w 658059"/>
                <a:gd name="connsiteY5" fmla="*/ 513275 h 800732"/>
                <a:gd name="connsiteX6" fmla="*/ 63600 w 658059"/>
                <a:gd name="connsiteY6" fmla="*/ 651588 h 800732"/>
                <a:gd name="connsiteX7" fmla="*/ 271069 w 658059"/>
                <a:gd name="connsiteY7" fmla="*/ 797584 h 800732"/>
                <a:gd name="connsiteX8" fmla="*/ 601482 w 658059"/>
                <a:gd name="connsiteY8" fmla="*/ 728428 h 800732"/>
                <a:gd name="connsiteX9" fmla="*/ 655271 w 658059"/>
                <a:gd name="connsiteY9" fmla="*/ 467171 h 800732"/>
                <a:gd name="connsiteX10" fmla="*/ 570746 w 658059"/>
                <a:gd name="connsiteY10" fmla="*/ 198230 h 800732"/>
                <a:gd name="connsiteX11" fmla="*/ 386329 w 658059"/>
                <a:gd name="connsiteY11" fmla="*/ 129073 h 800732"/>
                <a:gd name="connsiteX12" fmla="*/ 493906 w 658059"/>
                <a:gd name="connsiteY12" fmla="*/ 29181 h 800732"/>
                <a:gd name="connsiteX13" fmla="*/ 232649 w 658059"/>
                <a:gd name="connsiteY13" fmla="*/ 6129 h 800732"/>
                <a:gd name="connsiteX0" fmla="*/ 232649 w 655348"/>
                <a:gd name="connsiteY0" fmla="*/ 6129 h 799199"/>
                <a:gd name="connsiteX1" fmla="*/ 324857 w 655348"/>
                <a:gd name="connsiteY1" fmla="*/ 129073 h 799199"/>
                <a:gd name="connsiteX2" fmla="*/ 201913 w 655348"/>
                <a:gd name="connsiteY2" fmla="*/ 205914 h 799199"/>
                <a:gd name="connsiteX3" fmla="*/ 109704 w 655348"/>
                <a:gd name="connsiteY3" fmla="*/ 275070 h 799199"/>
                <a:gd name="connsiteX4" fmla="*/ 9812 w 655348"/>
                <a:gd name="connsiteY4" fmla="*/ 328858 h 799199"/>
                <a:gd name="connsiteX5" fmla="*/ 9812 w 655348"/>
                <a:gd name="connsiteY5" fmla="*/ 513275 h 799199"/>
                <a:gd name="connsiteX6" fmla="*/ 63600 w 655348"/>
                <a:gd name="connsiteY6" fmla="*/ 651588 h 799199"/>
                <a:gd name="connsiteX7" fmla="*/ 271069 w 655348"/>
                <a:gd name="connsiteY7" fmla="*/ 797584 h 799199"/>
                <a:gd name="connsiteX8" fmla="*/ 578430 w 655348"/>
                <a:gd name="connsiteY8" fmla="*/ 713060 h 799199"/>
                <a:gd name="connsiteX9" fmla="*/ 655271 w 655348"/>
                <a:gd name="connsiteY9" fmla="*/ 467171 h 799199"/>
                <a:gd name="connsiteX10" fmla="*/ 570746 w 655348"/>
                <a:gd name="connsiteY10" fmla="*/ 198230 h 799199"/>
                <a:gd name="connsiteX11" fmla="*/ 386329 w 655348"/>
                <a:gd name="connsiteY11" fmla="*/ 129073 h 799199"/>
                <a:gd name="connsiteX12" fmla="*/ 493906 w 655348"/>
                <a:gd name="connsiteY12" fmla="*/ 29181 h 799199"/>
                <a:gd name="connsiteX13" fmla="*/ 232649 w 655348"/>
                <a:gd name="connsiteY13" fmla="*/ 6129 h 799199"/>
                <a:gd name="connsiteX0" fmla="*/ 232649 w 655348"/>
                <a:gd name="connsiteY0" fmla="*/ 6129 h 799199"/>
                <a:gd name="connsiteX1" fmla="*/ 324857 w 655348"/>
                <a:gd name="connsiteY1" fmla="*/ 129073 h 799199"/>
                <a:gd name="connsiteX2" fmla="*/ 186545 w 655348"/>
                <a:gd name="connsiteY2" fmla="*/ 213598 h 799199"/>
                <a:gd name="connsiteX3" fmla="*/ 109704 w 655348"/>
                <a:gd name="connsiteY3" fmla="*/ 275070 h 799199"/>
                <a:gd name="connsiteX4" fmla="*/ 9812 w 655348"/>
                <a:gd name="connsiteY4" fmla="*/ 328858 h 799199"/>
                <a:gd name="connsiteX5" fmla="*/ 9812 w 655348"/>
                <a:gd name="connsiteY5" fmla="*/ 513275 h 799199"/>
                <a:gd name="connsiteX6" fmla="*/ 63600 w 655348"/>
                <a:gd name="connsiteY6" fmla="*/ 651588 h 799199"/>
                <a:gd name="connsiteX7" fmla="*/ 271069 w 655348"/>
                <a:gd name="connsiteY7" fmla="*/ 797584 h 799199"/>
                <a:gd name="connsiteX8" fmla="*/ 578430 w 655348"/>
                <a:gd name="connsiteY8" fmla="*/ 713060 h 799199"/>
                <a:gd name="connsiteX9" fmla="*/ 655271 w 655348"/>
                <a:gd name="connsiteY9" fmla="*/ 467171 h 799199"/>
                <a:gd name="connsiteX10" fmla="*/ 570746 w 655348"/>
                <a:gd name="connsiteY10" fmla="*/ 198230 h 799199"/>
                <a:gd name="connsiteX11" fmla="*/ 386329 w 655348"/>
                <a:gd name="connsiteY11" fmla="*/ 129073 h 799199"/>
                <a:gd name="connsiteX12" fmla="*/ 493906 w 655348"/>
                <a:gd name="connsiteY12" fmla="*/ 29181 h 799199"/>
                <a:gd name="connsiteX13" fmla="*/ 232649 w 655348"/>
                <a:gd name="connsiteY13" fmla="*/ 6129 h 799199"/>
                <a:gd name="connsiteX0" fmla="*/ 232115 w 654814"/>
                <a:gd name="connsiteY0" fmla="*/ 6129 h 799199"/>
                <a:gd name="connsiteX1" fmla="*/ 324323 w 654814"/>
                <a:gd name="connsiteY1" fmla="*/ 129073 h 799199"/>
                <a:gd name="connsiteX2" fmla="*/ 186011 w 654814"/>
                <a:gd name="connsiteY2" fmla="*/ 213598 h 799199"/>
                <a:gd name="connsiteX3" fmla="*/ 101486 w 654814"/>
                <a:gd name="connsiteY3" fmla="*/ 244334 h 799199"/>
                <a:gd name="connsiteX4" fmla="*/ 9278 w 654814"/>
                <a:gd name="connsiteY4" fmla="*/ 328858 h 799199"/>
                <a:gd name="connsiteX5" fmla="*/ 9278 w 654814"/>
                <a:gd name="connsiteY5" fmla="*/ 513275 h 799199"/>
                <a:gd name="connsiteX6" fmla="*/ 63066 w 654814"/>
                <a:gd name="connsiteY6" fmla="*/ 651588 h 799199"/>
                <a:gd name="connsiteX7" fmla="*/ 270535 w 654814"/>
                <a:gd name="connsiteY7" fmla="*/ 797584 h 799199"/>
                <a:gd name="connsiteX8" fmla="*/ 577896 w 654814"/>
                <a:gd name="connsiteY8" fmla="*/ 713060 h 799199"/>
                <a:gd name="connsiteX9" fmla="*/ 654737 w 654814"/>
                <a:gd name="connsiteY9" fmla="*/ 467171 h 799199"/>
                <a:gd name="connsiteX10" fmla="*/ 570212 w 654814"/>
                <a:gd name="connsiteY10" fmla="*/ 198230 h 799199"/>
                <a:gd name="connsiteX11" fmla="*/ 385795 w 654814"/>
                <a:gd name="connsiteY11" fmla="*/ 129073 h 799199"/>
                <a:gd name="connsiteX12" fmla="*/ 493372 w 654814"/>
                <a:gd name="connsiteY12" fmla="*/ 29181 h 799199"/>
                <a:gd name="connsiteX13" fmla="*/ 232115 w 654814"/>
                <a:gd name="connsiteY13" fmla="*/ 6129 h 799199"/>
                <a:gd name="connsiteX0" fmla="*/ 232115 w 654814"/>
                <a:gd name="connsiteY0" fmla="*/ 6129 h 799199"/>
                <a:gd name="connsiteX1" fmla="*/ 324323 w 654814"/>
                <a:gd name="connsiteY1" fmla="*/ 129073 h 799199"/>
                <a:gd name="connsiteX2" fmla="*/ 170643 w 654814"/>
                <a:gd name="connsiteY2" fmla="*/ 175177 h 799199"/>
                <a:gd name="connsiteX3" fmla="*/ 101486 w 654814"/>
                <a:gd name="connsiteY3" fmla="*/ 244334 h 799199"/>
                <a:gd name="connsiteX4" fmla="*/ 9278 w 654814"/>
                <a:gd name="connsiteY4" fmla="*/ 328858 h 799199"/>
                <a:gd name="connsiteX5" fmla="*/ 9278 w 654814"/>
                <a:gd name="connsiteY5" fmla="*/ 513275 h 799199"/>
                <a:gd name="connsiteX6" fmla="*/ 63066 w 654814"/>
                <a:gd name="connsiteY6" fmla="*/ 651588 h 799199"/>
                <a:gd name="connsiteX7" fmla="*/ 270535 w 654814"/>
                <a:gd name="connsiteY7" fmla="*/ 797584 h 799199"/>
                <a:gd name="connsiteX8" fmla="*/ 577896 w 654814"/>
                <a:gd name="connsiteY8" fmla="*/ 713060 h 799199"/>
                <a:gd name="connsiteX9" fmla="*/ 654737 w 654814"/>
                <a:gd name="connsiteY9" fmla="*/ 467171 h 799199"/>
                <a:gd name="connsiteX10" fmla="*/ 570212 w 654814"/>
                <a:gd name="connsiteY10" fmla="*/ 198230 h 799199"/>
                <a:gd name="connsiteX11" fmla="*/ 385795 w 654814"/>
                <a:gd name="connsiteY11" fmla="*/ 129073 h 799199"/>
                <a:gd name="connsiteX12" fmla="*/ 493372 w 654814"/>
                <a:gd name="connsiteY12" fmla="*/ 29181 h 799199"/>
                <a:gd name="connsiteX13" fmla="*/ 232115 w 654814"/>
                <a:gd name="connsiteY13" fmla="*/ 6129 h 799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4814" h="799199">
                  <a:moveTo>
                    <a:pt x="232115" y="6129"/>
                  </a:moveTo>
                  <a:cubicBezTo>
                    <a:pt x="203940" y="22778"/>
                    <a:pt x="334568" y="100898"/>
                    <a:pt x="324323" y="129073"/>
                  </a:cubicBezTo>
                  <a:cubicBezTo>
                    <a:pt x="314078" y="157248"/>
                    <a:pt x="207782" y="155967"/>
                    <a:pt x="170643" y="175177"/>
                  </a:cubicBezTo>
                  <a:cubicBezTo>
                    <a:pt x="133504" y="194387"/>
                    <a:pt x="128380" y="218721"/>
                    <a:pt x="101486" y="244334"/>
                  </a:cubicBezTo>
                  <a:cubicBezTo>
                    <a:pt x="74592" y="269947"/>
                    <a:pt x="24646" y="284035"/>
                    <a:pt x="9278" y="328858"/>
                  </a:cubicBezTo>
                  <a:cubicBezTo>
                    <a:pt x="-6090" y="373681"/>
                    <a:pt x="313" y="459487"/>
                    <a:pt x="9278" y="513275"/>
                  </a:cubicBezTo>
                  <a:cubicBezTo>
                    <a:pt x="18243" y="567063"/>
                    <a:pt x="19523" y="604203"/>
                    <a:pt x="63066" y="651588"/>
                  </a:cubicBezTo>
                  <a:cubicBezTo>
                    <a:pt x="106609" y="698973"/>
                    <a:pt x="184730" y="787339"/>
                    <a:pt x="270535" y="797584"/>
                  </a:cubicBezTo>
                  <a:cubicBezTo>
                    <a:pt x="356340" y="807829"/>
                    <a:pt x="513862" y="768129"/>
                    <a:pt x="577896" y="713060"/>
                  </a:cubicBezTo>
                  <a:cubicBezTo>
                    <a:pt x="641930" y="657991"/>
                    <a:pt x="656018" y="552976"/>
                    <a:pt x="654737" y="467171"/>
                  </a:cubicBezTo>
                  <a:cubicBezTo>
                    <a:pt x="653456" y="381366"/>
                    <a:pt x="615036" y="254580"/>
                    <a:pt x="570212" y="198230"/>
                  </a:cubicBezTo>
                  <a:cubicBezTo>
                    <a:pt x="525388" y="141880"/>
                    <a:pt x="398602" y="157248"/>
                    <a:pt x="385795" y="129073"/>
                  </a:cubicBezTo>
                  <a:cubicBezTo>
                    <a:pt x="372988" y="100898"/>
                    <a:pt x="516424" y="48391"/>
                    <a:pt x="493372" y="29181"/>
                  </a:cubicBezTo>
                  <a:cubicBezTo>
                    <a:pt x="470320" y="9971"/>
                    <a:pt x="260290" y="-10520"/>
                    <a:pt x="232115" y="6129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 dirty="0"/>
            </a:p>
          </p:txBody>
        </p:sp>
        <p:sp>
          <p:nvSpPr>
            <p:cNvPr id="233" name="TextBox 232">
              <a:extLst>
                <a:ext uri="{FF2B5EF4-FFF2-40B4-BE49-F238E27FC236}">
                  <a16:creationId xmlns="" xmlns:a16="http://schemas.microsoft.com/office/drawing/2014/main" id="{4B442E82-82B2-41E4-B480-005C7B85E1FD}"/>
                </a:ext>
              </a:extLst>
            </p:cNvPr>
            <p:cNvSpPr txBox="1"/>
            <p:nvPr/>
          </p:nvSpPr>
          <p:spPr>
            <a:xfrm>
              <a:off x="2548742" y="2559032"/>
              <a:ext cx="1209947" cy="2484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ru-RU" sz="1200" b="1" dirty="0"/>
                <a:t>антиоксиданты</a:t>
              </a:r>
            </a:p>
          </p:txBody>
        </p:sp>
      </p:grpSp>
      <p:sp>
        <p:nvSpPr>
          <p:cNvPr id="229" name="Полилиния: фигура 228">
            <a:extLst>
              <a:ext uri="{FF2B5EF4-FFF2-40B4-BE49-F238E27FC236}">
                <a16:creationId xmlns="" xmlns:a16="http://schemas.microsoft.com/office/drawing/2014/main" id="{13EB1BF6-2AD4-44D0-B931-C0DC08EE41C4}"/>
              </a:ext>
            </a:extLst>
          </p:cNvPr>
          <p:cNvSpPr/>
          <p:nvPr/>
        </p:nvSpPr>
        <p:spPr>
          <a:xfrm>
            <a:off x="4328160" y="2973913"/>
            <a:ext cx="1139315" cy="1180846"/>
          </a:xfrm>
          <a:custGeom>
            <a:avLst/>
            <a:gdLst>
              <a:gd name="connsiteX0" fmla="*/ 232649 w 671671"/>
              <a:gd name="connsiteY0" fmla="*/ 6129 h 810930"/>
              <a:gd name="connsiteX1" fmla="*/ 324857 w 671671"/>
              <a:gd name="connsiteY1" fmla="*/ 129073 h 810930"/>
              <a:gd name="connsiteX2" fmla="*/ 201913 w 671671"/>
              <a:gd name="connsiteY2" fmla="*/ 205914 h 810930"/>
              <a:gd name="connsiteX3" fmla="*/ 109704 w 671671"/>
              <a:gd name="connsiteY3" fmla="*/ 275070 h 810930"/>
              <a:gd name="connsiteX4" fmla="*/ 9812 w 671671"/>
              <a:gd name="connsiteY4" fmla="*/ 328858 h 810930"/>
              <a:gd name="connsiteX5" fmla="*/ 9812 w 671671"/>
              <a:gd name="connsiteY5" fmla="*/ 513275 h 810930"/>
              <a:gd name="connsiteX6" fmla="*/ 63600 w 671671"/>
              <a:gd name="connsiteY6" fmla="*/ 651588 h 810930"/>
              <a:gd name="connsiteX7" fmla="*/ 271069 w 671671"/>
              <a:gd name="connsiteY7" fmla="*/ 797584 h 810930"/>
              <a:gd name="connsiteX8" fmla="*/ 632218 w 671671"/>
              <a:gd name="connsiteY8" fmla="*/ 766848 h 810930"/>
              <a:gd name="connsiteX9" fmla="*/ 655271 w 671671"/>
              <a:gd name="connsiteY9" fmla="*/ 467171 h 810930"/>
              <a:gd name="connsiteX10" fmla="*/ 570746 w 671671"/>
              <a:gd name="connsiteY10" fmla="*/ 198230 h 810930"/>
              <a:gd name="connsiteX11" fmla="*/ 386329 w 671671"/>
              <a:gd name="connsiteY11" fmla="*/ 129073 h 810930"/>
              <a:gd name="connsiteX12" fmla="*/ 493906 w 671671"/>
              <a:gd name="connsiteY12" fmla="*/ 29181 h 810930"/>
              <a:gd name="connsiteX13" fmla="*/ 232649 w 671671"/>
              <a:gd name="connsiteY13" fmla="*/ 6129 h 810930"/>
              <a:gd name="connsiteX0" fmla="*/ 232649 w 658059"/>
              <a:gd name="connsiteY0" fmla="*/ 6129 h 800732"/>
              <a:gd name="connsiteX1" fmla="*/ 324857 w 658059"/>
              <a:gd name="connsiteY1" fmla="*/ 129073 h 800732"/>
              <a:gd name="connsiteX2" fmla="*/ 201913 w 658059"/>
              <a:gd name="connsiteY2" fmla="*/ 205914 h 800732"/>
              <a:gd name="connsiteX3" fmla="*/ 109704 w 658059"/>
              <a:gd name="connsiteY3" fmla="*/ 275070 h 800732"/>
              <a:gd name="connsiteX4" fmla="*/ 9812 w 658059"/>
              <a:gd name="connsiteY4" fmla="*/ 328858 h 800732"/>
              <a:gd name="connsiteX5" fmla="*/ 9812 w 658059"/>
              <a:gd name="connsiteY5" fmla="*/ 513275 h 800732"/>
              <a:gd name="connsiteX6" fmla="*/ 63600 w 658059"/>
              <a:gd name="connsiteY6" fmla="*/ 651588 h 800732"/>
              <a:gd name="connsiteX7" fmla="*/ 271069 w 658059"/>
              <a:gd name="connsiteY7" fmla="*/ 797584 h 800732"/>
              <a:gd name="connsiteX8" fmla="*/ 601482 w 658059"/>
              <a:gd name="connsiteY8" fmla="*/ 728428 h 800732"/>
              <a:gd name="connsiteX9" fmla="*/ 655271 w 658059"/>
              <a:gd name="connsiteY9" fmla="*/ 467171 h 800732"/>
              <a:gd name="connsiteX10" fmla="*/ 570746 w 658059"/>
              <a:gd name="connsiteY10" fmla="*/ 198230 h 800732"/>
              <a:gd name="connsiteX11" fmla="*/ 386329 w 658059"/>
              <a:gd name="connsiteY11" fmla="*/ 129073 h 800732"/>
              <a:gd name="connsiteX12" fmla="*/ 493906 w 658059"/>
              <a:gd name="connsiteY12" fmla="*/ 29181 h 800732"/>
              <a:gd name="connsiteX13" fmla="*/ 232649 w 658059"/>
              <a:gd name="connsiteY13" fmla="*/ 6129 h 800732"/>
              <a:gd name="connsiteX0" fmla="*/ 232649 w 655348"/>
              <a:gd name="connsiteY0" fmla="*/ 6129 h 799199"/>
              <a:gd name="connsiteX1" fmla="*/ 324857 w 655348"/>
              <a:gd name="connsiteY1" fmla="*/ 129073 h 799199"/>
              <a:gd name="connsiteX2" fmla="*/ 201913 w 655348"/>
              <a:gd name="connsiteY2" fmla="*/ 205914 h 799199"/>
              <a:gd name="connsiteX3" fmla="*/ 109704 w 655348"/>
              <a:gd name="connsiteY3" fmla="*/ 275070 h 799199"/>
              <a:gd name="connsiteX4" fmla="*/ 9812 w 655348"/>
              <a:gd name="connsiteY4" fmla="*/ 328858 h 799199"/>
              <a:gd name="connsiteX5" fmla="*/ 9812 w 655348"/>
              <a:gd name="connsiteY5" fmla="*/ 513275 h 799199"/>
              <a:gd name="connsiteX6" fmla="*/ 63600 w 655348"/>
              <a:gd name="connsiteY6" fmla="*/ 651588 h 799199"/>
              <a:gd name="connsiteX7" fmla="*/ 271069 w 655348"/>
              <a:gd name="connsiteY7" fmla="*/ 797584 h 799199"/>
              <a:gd name="connsiteX8" fmla="*/ 578430 w 655348"/>
              <a:gd name="connsiteY8" fmla="*/ 713060 h 799199"/>
              <a:gd name="connsiteX9" fmla="*/ 655271 w 655348"/>
              <a:gd name="connsiteY9" fmla="*/ 467171 h 799199"/>
              <a:gd name="connsiteX10" fmla="*/ 570746 w 655348"/>
              <a:gd name="connsiteY10" fmla="*/ 198230 h 799199"/>
              <a:gd name="connsiteX11" fmla="*/ 386329 w 655348"/>
              <a:gd name="connsiteY11" fmla="*/ 129073 h 799199"/>
              <a:gd name="connsiteX12" fmla="*/ 493906 w 655348"/>
              <a:gd name="connsiteY12" fmla="*/ 29181 h 799199"/>
              <a:gd name="connsiteX13" fmla="*/ 232649 w 655348"/>
              <a:gd name="connsiteY13" fmla="*/ 6129 h 799199"/>
              <a:gd name="connsiteX0" fmla="*/ 232649 w 655348"/>
              <a:gd name="connsiteY0" fmla="*/ 6129 h 799199"/>
              <a:gd name="connsiteX1" fmla="*/ 324857 w 655348"/>
              <a:gd name="connsiteY1" fmla="*/ 129073 h 799199"/>
              <a:gd name="connsiteX2" fmla="*/ 186545 w 655348"/>
              <a:gd name="connsiteY2" fmla="*/ 213598 h 799199"/>
              <a:gd name="connsiteX3" fmla="*/ 109704 w 655348"/>
              <a:gd name="connsiteY3" fmla="*/ 275070 h 799199"/>
              <a:gd name="connsiteX4" fmla="*/ 9812 w 655348"/>
              <a:gd name="connsiteY4" fmla="*/ 328858 h 799199"/>
              <a:gd name="connsiteX5" fmla="*/ 9812 w 655348"/>
              <a:gd name="connsiteY5" fmla="*/ 513275 h 799199"/>
              <a:gd name="connsiteX6" fmla="*/ 63600 w 655348"/>
              <a:gd name="connsiteY6" fmla="*/ 651588 h 799199"/>
              <a:gd name="connsiteX7" fmla="*/ 271069 w 655348"/>
              <a:gd name="connsiteY7" fmla="*/ 797584 h 799199"/>
              <a:gd name="connsiteX8" fmla="*/ 578430 w 655348"/>
              <a:gd name="connsiteY8" fmla="*/ 713060 h 799199"/>
              <a:gd name="connsiteX9" fmla="*/ 655271 w 655348"/>
              <a:gd name="connsiteY9" fmla="*/ 467171 h 799199"/>
              <a:gd name="connsiteX10" fmla="*/ 570746 w 655348"/>
              <a:gd name="connsiteY10" fmla="*/ 198230 h 799199"/>
              <a:gd name="connsiteX11" fmla="*/ 386329 w 655348"/>
              <a:gd name="connsiteY11" fmla="*/ 129073 h 799199"/>
              <a:gd name="connsiteX12" fmla="*/ 493906 w 655348"/>
              <a:gd name="connsiteY12" fmla="*/ 29181 h 799199"/>
              <a:gd name="connsiteX13" fmla="*/ 232649 w 655348"/>
              <a:gd name="connsiteY13" fmla="*/ 6129 h 799199"/>
              <a:gd name="connsiteX0" fmla="*/ 232115 w 654814"/>
              <a:gd name="connsiteY0" fmla="*/ 6129 h 799199"/>
              <a:gd name="connsiteX1" fmla="*/ 324323 w 654814"/>
              <a:gd name="connsiteY1" fmla="*/ 129073 h 799199"/>
              <a:gd name="connsiteX2" fmla="*/ 186011 w 654814"/>
              <a:gd name="connsiteY2" fmla="*/ 213598 h 799199"/>
              <a:gd name="connsiteX3" fmla="*/ 101486 w 654814"/>
              <a:gd name="connsiteY3" fmla="*/ 244334 h 799199"/>
              <a:gd name="connsiteX4" fmla="*/ 9278 w 654814"/>
              <a:gd name="connsiteY4" fmla="*/ 328858 h 799199"/>
              <a:gd name="connsiteX5" fmla="*/ 9278 w 654814"/>
              <a:gd name="connsiteY5" fmla="*/ 513275 h 799199"/>
              <a:gd name="connsiteX6" fmla="*/ 63066 w 654814"/>
              <a:gd name="connsiteY6" fmla="*/ 651588 h 799199"/>
              <a:gd name="connsiteX7" fmla="*/ 270535 w 654814"/>
              <a:gd name="connsiteY7" fmla="*/ 797584 h 799199"/>
              <a:gd name="connsiteX8" fmla="*/ 577896 w 654814"/>
              <a:gd name="connsiteY8" fmla="*/ 713060 h 799199"/>
              <a:gd name="connsiteX9" fmla="*/ 654737 w 654814"/>
              <a:gd name="connsiteY9" fmla="*/ 467171 h 799199"/>
              <a:gd name="connsiteX10" fmla="*/ 570212 w 654814"/>
              <a:gd name="connsiteY10" fmla="*/ 198230 h 799199"/>
              <a:gd name="connsiteX11" fmla="*/ 385795 w 654814"/>
              <a:gd name="connsiteY11" fmla="*/ 129073 h 799199"/>
              <a:gd name="connsiteX12" fmla="*/ 493372 w 654814"/>
              <a:gd name="connsiteY12" fmla="*/ 29181 h 799199"/>
              <a:gd name="connsiteX13" fmla="*/ 232115 w 654814"/>
              <a:gd name="connsiteY13" fmla="*/ 6129 h 799199"/>
              <a:gd name="connsiteX0" fmla="*/ 232115 w 654814"/>
              <a:gd name="connsiteY0" fmla="*/ 6129 h 799199"/>
              <a:gd name="connsiteX1" fmla="*/ 324323 w 654814"/>
              <a:gd name="connsiteY1" fmla="*/ 129073 h 799199"/>
              <a:gd name="connsiteX2" fmla="*/ 170643 w 654814"/>
              <a:gd name="connsiteY2" fmla="*/ 175177 h 799199"/>
              <a:gd name="connsiteX3" fmla="*/ 101486 w 654814"/>
              <a:gd name="connsiteY3" fmla="*/ 244334 h 799199"/>
              <a:gd name="connsiteX4" fmla="*/ 9278 w 654814"/>
              <a:gd name="connsiteY4" fmla="*/ 328858 h 799199"/>
              <a:gd name="connsiteX5" fmla="*/ 9278 w 654814"/>
              <a:gd name="connsiteY5" fmla="*/ 513275 h 799199"/>
              <a:gd name="connsiteX6" fmla="*/ 63066 w 654814"/>
              <a:gd name="connsiteY6" fmla="*/ 651588 h 799199"/>
              <a:gd name="connsiteX7" fmla="*/ 270535 w 654814"/>
              <a:gd name="connsiteY7" fmla="*/ 797584 h 799199"/>
              <a:gd name="connsiteX8" fmla="*/ 577896 w 654814"/>
              <a:gd name="connsiteY8" fmla="*/ 713060 h 799199"/>
              <a:gd name="connsiteX9" fmla="*/ 654737 w 654814"/>
              <a:gd name="connsiteY9" fmla="*/ 467171 h 799199"/>
              <a:gd name="connsiteX10" fmla="*/ 570212 w 654814"/>
              <a:gd name="connsiteY10" fmla="*/ 198230 h 799199"/>
              <a:gd name="connsiteX11" fmla="*/ 385795 w 654814"/>
              <a:gd name="connsiteY11" fmla="*/ 129073 h 799199"/>
              <a:gd name="connsiteX12" fmla="*/ 493372 w 654814"/>
              <a:gd name="connsiteY12" fmla="*/ 29181 h 799199"/>
              <a:gd name="connsiteX13" fmla="*/ 232115 w 654814"/>
              <a:gd name="connsiteY13" fmla="*/ 6129 h 799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54814" h="799199">
                <a:moveTo>
                  <a:pt x="232115" y="6129"/>
                </a:moveTo>
                <a:cubicBezTo>
                  <a:pt x="203940" y="22778"/>
                  <a:pt x="334568" y="100898"/>
                  <a:pt x="324323" y="129073"/>
                </a:cubicBezTo>
                <a:cubicBezTo>
                  <a:pt x="314078" y="157248"/>
                  <a:pt x="207782" y="155967"/>
                  <a:pt x="170643" y="175177"/>
                </a:cubicBezTo>
                <a:cubicBezTo>
                  <a:pt x="133504" y="194387"/>
                  <a:pt x="128380" y="218721"/>
                  <a:pt x="101486" y="244334"/>
                </a:cubicBezTo>
                <a:cubicBezTo>
                  <a:pt x="74592" y="269947"/>
                  <a:pt x="24646" y="284035"/>
                  <a:pt x="9278" y="328858"/>
                </a:cubicBezTo>
                <a:cubicBezTo>
                  <a:pt x="-6090" y="373681"/>
                  <a:pt x="313" y="459487"/>
                  <a:pt x="9278" y="513275"/>
                </a:cubicBezTo>
                <a:cubicBezTo>
                  <a:pt x="18243" y="567063"/>
                  <a:pt x="19523" y="604203"/>
                  <a:pt x="63066" y="651588"/>
                </a:cubicBezTo>
                <a:cubicBezTo>
                  <a:pt x="106609" y="698973"/>
                  <a:pt x="184730" y="787339"/>
                  <a:pt x="270535" y="797584"/>
                </a:cubicBezTo>
                <a:cubicBezTo>
                  <a:pt x="356340" y="807829"/>
                  <a:pt x="513862" y="768129"/>
                  <a:pt x="577896" y="713060"/>
                </a:cubicBezTo>
                <a:cubicBezTo>
                  <a:pt x="641930" y="657991"/>
                  <a:pt x="656018" y="552976"/>
                  <a:pt x="654737" y="467171"/>
                </a:cubicBezTo>
                <a:cubicBezTo>
                  <a:pt x="653456" y="381366"/>
                  <a:pt x="615036" y="254580"/>
                  <a:pt x="570212" y="198230"/>
                </a:cubicBezTo>
                <a:cubicBezTo>
                  <a:pt x="525388" y="141880"/>
                  <a:pt x="398602" y="157248"/>
                  <a:pt x="385795" y="129073"/>
                </a:cubicBezTo>
                <a:cubicBezTo>
                  <a:pt x="372988" y="100898"/>
                  <a:pt x="516424" y="48391"/>
                  <a:pt x="493372" y="29181"/>
                </a:cubicBezTo>
                <a:cubicBezTo>
                  <a:pt x="470320" y="9971"/>
                  <a:pt x="260290" y="-10520"/>
                  <a:pt x="232115" y="6129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230" name="TextBox 229">
            <a:extLst>
              <a:ext uri="{FF2B5EF4-FFF2-40B4-BE49-F238E27FC236}">
                <a16:creationId xmlns="" xmlns:a16="http://schemas.microsoft.com/office/drawing/2014/main" id="{30E0E88D-F2BC-4ADB-870D-F9A79DA41B5F}"/>
              </a:ext>
            </a:extLst>
          </p:cNvPr>
          <p:cNvSpPr txBox="1"/>
          <p:nvPr/>
        </p:nvSpPr>
        <p:spPr>
          <a:xfrm>
            <a:off x="4511693" y="3500655"/>
            <a:ext cx="9069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ru-RU" sz="1200" b="1" dirty="0" err="1"/>
              <a:t>оксиданты</a:t>
            </a:r>
            <a:endParaRPr lang="ru-RU" sz="1200" b="1" dirty="0"/>
          </a:p>
        </p:txBody>
      </p:sp>
      <p:grpSp>
        <p:nvGrpSpPr>
          <p:cNvPr id="148" name="Группа 147">
            <a:extLst>
              <a:ext uri="{FF2B5EF4-FFF2-40B4-BE49-F238E27FC236}">
                <a16:creationId xmlns="" xmlns:a16="http://schemas.microsoft.com/office/drawing/2014/main" id="{7A451126-9804-4FF9-A809-A0397429C2AE}"/>
              </a:ext>
            </a:extLst>
          </p:cNvPr>
          <p:cNvGrpSpPr/>
          <p:nvPr/>
        </p:nvGrpSpPr>
        <p:grpSpPr>
          <a:xfrm>
            <a:off x="841875" y="1493500"/>
            <a:ext cx="2043339" cy="2640145"/>
            <a:chOff x="2163610" y="3690060"/>
            <a:chExt cx="2043339" cy="2640145"/>
          </a:xfrm>
        </p:grpSpPr>
        <p:pic>
          <p:nvPicPr>
            <p:cNvPr id="73" name="Рисунок 72">
              <a:extLst>
                <a:ext uri="{FF2B5EF4-FFF2-40B4-BE49-F238E27FC236}">
                  <a16:creationId xmlns="" xmlns:a16="http://schemas.microsoft.com/office/drawing/2014/main" id="{87B04D98-8FC9-49A7-954F-F47F6B4B4F4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3610" y="3690060"/>
              <a:ext cx="2043339" cy="2640145"/>
            </a:xfrm>
            <a:prstGeom prst="rect">
              <a:avLst/>
            </a:prstGeom>
          </p:spPr>
        </p:pic>
        <p:grpSp>
          <p:nvGrpSpPr>
            <p:cNvPr id="147" name="Группа 146">
              <a:extLst>
                <a:ext uri="{FF2B5EF4-FFF2-40B4-BE49-F238E27FC236}">
                  <a16:creationId xmlns="" xmlns:a16="http://schemas.microsoft.com/office/drawing/2014/main" id="{2B1F1C9F-A517-45F5-9A5F-7C0A715ED02A}"/>
                </a:ext>
              </a:extLst>
            </p:cNvPr>
            <p:cNvGrpSpPr/>
            <p:nvPr/>
          </p:nvGrpSpPr>
          <p:grpSpPr>
            <a:xfrm>
              <a:off x="2649498" y="4353682"/>
              <a:ext cx="1055217" cy="809942"/>
              <a:chOff x="2623305" y="4353138"/>
              <a:chExt cx="1055217" cy="809942"/>
            </a:xfrm>
          </p:grpSpPr>
          <p:sp>
            <p:nvSpPr>
              <p:cNvPr id="81" name="Арка 80">
                <a:extLst>
                  <a:ext uri="{FF2B5EF4-FFF2-40B4-BE49-F238E27FC236}">
                    <a16:creationId xmlns="" xmlns:a16="http://schemas.microsoft.com/office/drawing/2014/main" id="{0571195D-7011-4F65-8B54-5DF3619D2DAB}"/>
                  </a:ext>
                </a:extLst>
              </p:cNvPr>
              <p:cNvSpPr/>
              <p:nvPr/>
            </p:nvSpPr>
            <p:spPr>
              <a:xfrm flipV="1">
                <a:off x="2623305" y="4353138"/>
                <a:ext cx="1055217" cy="744749"/>
              </a:xfrm>
              <a:prstGeom prst="blockArc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82" name="Прямая соединительная линия 81">
                <a:extLst>
                  <a:ext uri="{FF2B5EF4-FFF2-40B4-BE49-F238E27FC236}">
                    <a16:creationId xmlns="" xmlns:a16="http://schemas.microsoft.com/office/drawing/2014/main" id="{0D9AA09E-96C8-4C2F-B4C0-A8EAF3F4746A}"/>
                  </a:ext>
                </a:extLst>
              </p:cNvPr>
              <p:cNvCxnSpPr/>
              <p:nvPr/>
            </p:nvCxnSpPr>
            <p:spPr>
              <a:xfrm>
                <a:off x="3151036" y="4914522"/>
                <a:ext cx="0" cy="71733"/>
              </a:xfrm>
              <a:prstGeom prst="line">
                <a:avLst/>
              </a:prstGeom>
              <a:ln w="1905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Прямая соединительная линия 83">
                <a:extLst>
                  <a:ext uri="{FF2B5EF4-FFF2-40B4-BE49-F238E27FC236}">
                    <a16:creationId xmlns="" xmlns:a16="http://schemas.microsoft.com/office/drawing/2014/main" id="{81A0FC71-05ED-4495-ADD6-A2AD47AF606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47986" y="4814927"/>
                <a:ext cx="42671" cy="56458"/>
              </a:xfrm>
              <a:prstGeom prst="line">
                <a:avLst/>
              </a:prstGeom>
              <a:ln w="1905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Прямая соединительная линия 84">
                <a:extLst>
                  <a:ext uri="{FF2B5EF4-FFF2-40B4-BE49-F238E27FC236}">
                    <a16:creationId xmlns="" xmlns:a16="http://schemas.microsoft.com/office/drawing/2014/main" id="{E7D8F7D1-8E7E-44B7-8B66-52BE6621F790}"/>
                  </a:ext>
                </a:extLst>
              </p:cNvPr>
              <p:cNvCxnSpPr>
                <a:cxnSpLocks/>
              </p:cNvCxnSpPr>
              <p:nvPr/>
            </p:nvCxnSpPr>
            <p:spPr>
              <a:xfrm rot="300000" flipH="1">
                <a:off x="2925886" y="4879187"/>
                <a:ext cx="20043" cy="52150"/>
              </a:xfrm>
              <a:prstGeom prst="line">
                <a:avLst/>
              </a:prstGeom>
              <a:ln w="1905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Прямая соединительная линия 85">
                <a:extLst>
                  <a:ext uri="{FF2B5EF4-FFF2-40B4-BE49-F238E27FC236}">
                    <a16:creationId xmlns="" xmlns:a16="http://schemas.microsoft.com/office/drawing/2014/main" id="{10E2E1BE-8E63-44A7-BDDD-1AC6F06AB1D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830914" y="4826342"/>
                <a:ext cx="25015" cy="45043"/>
              </a:xfrm>
              <a:prstGeom prst="line">
                <a:avLst/>
              </a:prstGeom>
              <a:ln w="1905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6" name="TextBox 75">
                <a:extLst>
                  <a:ext uri="{FF2B5EF4-FFF2-40B4-BE49-F238E27FC236}">
                    <a16:creationId xmlns="" xmlns:a16="http://schemas.microsoft.com/office/drawing/2014/main" id="{3E06D3F1-1A54-4DDC-8297-2081A5E995A3}"/>
                  </a:ext>
                </a:extLst>
              </p:cNvPr>
              <p:cNvSpPr txBox="1"/>
              <p:nvPr/>
            </p:nvSpPr>
            <p:spPr>
              <a:xfrm>
                <a:off x="3022087" y="4909164"/>
                <a:ext cx="242889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b="1" dirty="0"/>
                  <a:t>0</a:t>
                </a:r>
                <a:endParaRPr lang="ru-RU" sz="1050" b="1" dirty="0"/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="" xmlns:a16="http://schemas.microsoft.com/office/drawing/2014/main" id="{AF52A82D-3A82-4BC5-90D1-FF17C8924439}"/>
                  </a:ext>
                </a:extLst>
              </p:cNvPr>
              <p:cNvSpPr txBox="1"/>
              <p:nvPr/>
            </p:nvSpPr>
            <p:spPr>
              <a:xfrm rot="1220934">
                <a:off x="2892268" y="4883175"/>
                <a:ext cx="253596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b="1" dirty="0"/>
                  <a:t>1</a:t>
                </a:r>
                <a:endParaRPr lang="ru-RU" sz="1050" b="1" dirty="0"/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="" xmlns:a16="http://schemas.microsoft.com/office/drawing/2014/main" id="{0916C388-CE79-4FB8-9B7B-B30CE4AB25ED}"/>
                  </a:ext>
                </a:extLst>
              </p:cNvPr>
              <p:cNvSpPr txBox="1"/>
              <p:nvPr/>
            </p:nvSpPr>
            <p:spPr>
              <a:xfrm rot="20031427">
                <a:off x="3281325" y="4854547"/>
                <a:ext cx="253596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b="1" dirty="0"/>
                  <a:t>2</a:t>
                </a:r>
                <a:endParaRPr lang="ru-RU" sz="1050" b="1" dirty="0"/>
              </a:p>
            </p:txBody>
          </p:sp>
          <p:sp>
            <p:nvSpPr>
              <p:cNvPr id="79" name="TextBox 78">
                <a:extLst>
                  <a:ext uri="{FF2B5EF4-FFF2-40B4-BE49-F238E27FC236}">
                    <a16:creationId xmlns="" xmlns:a16="http://schemas.microsoft.com/office/drawing/2014/main" id="{0E1B1AE1-F674-4490-A2E1-BB46078483FE}"/>
                  </a:ext>
                </a:extLst>
              </p:cNvPr>
              <p:cNvSpPr txBox="1"/>
              <p:nvPr/>
            </p:nvSpPr>
            <p:spPr>
              <a:xfrm rot="1368993">
                <a:off x="2769508" y="4847299"/>
                <a:ext cx="253596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b="1" dirty="0"/>
                  <a:t>2</a:t>
                </a:r>
                <a:endParaRPr lang="ru-RU" sz="1050" b="1" dirty="0"/>
              </a:p>
            </p:txBody>
          </p:sp>
          <p:sp>
            <p:nvSpPr>
              <p:cNvPr id="80" name="TextBox 79">
                <a:extLst>
                  <a:ext uri="{FF2B5EF4-FFF2-40B4-BE49-F238E27FC236}">
                    <a16:creationId xmlns="" xmlns:a16="http://schemas.microsoft.com/office/drawing/2014/main" id="{31942B10-7194-4BDE-86C4-FD7C865D5A20}"/>
                  </a:ext>
                </a:extLst>
              </p:cNvPr>
              <p:cNvSpPr txBox="1"/>
              <p:nvPr/>
            </p:nvSpPr>
            <p:spPr>
              <a:xfrm rot="2221348">
                <a:off x="2661134" y="4770074"/>
                <a:ext cx="195462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b="1" dirty="0"/>
                  <a:t>3</a:t>
                </a:r>
                <a:endParaRPr lang="ru-RU" sz="1050" b="1" dirty="0"/>
              </a:p>
            </p:txBody>
          </p:sp>
          <p:cxnSp>
            <p:nvCxnSpPr>
              <p:cNvPr id="142" name="Прямая соединительная линия 141">
                <a:extLst>
                  <a:ext uri="{FF2B5EF4-FFF2-40B4-BE49-F238E27FC236}">
                    <a16:creationId xmlns="" xmlns:a16="http://schemas.microsoft.com/office/drawing/2014/main" id="{5BBB7A69-F25B-42E4-85A1-07C9B8A48359}"/>
                  </a:ext>
                </a:extLst>
              </p:cNvPr>
              <p:cNvCxnSpPr>
                <a:cxnSpLocks/>
              </p:cNvCxnSpPr>
              <p:nvPr/>
            </p:nvCxnSpPr>
            <p:spPr>
              <a:xfrm rot="-360000" flipH="1">
                <a:off x="3030656" y="4902997"/>
                <a:ext cx="20043" cy="52313"/>
              </a:xfrm>
              <a:prstGeom prst="line">
                <a:avLst/>
              </a:prstGeom>
              <a:ln w="1905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Прямая соединительная линия 142">
                <a:extLst>
                  <a:ext uri="{FF2B5EF4-FFF2-40B4-BE49-F238E27FC236}">
                    <a16:creationId xmlns="" xmlns:a16="http://schemas.microsoft.com/office/drawing/2014/main" id="{C52D1ED5-7138-4152-9831-824F9D7084FC}"/>
                  </a:ext>
                </a:extLst>
              </p:cNvPr>
              <p:cNvCxnSpPr>
                <a:cxnSpLocks/>
              </p:cNvCxnSpPr>
              <p:nvPr/>
            </p:nvCxnSpPr>
            <p:spPr>
              <a:xfrm rot="360000">
                <a:off x="3264022" y="4912517"/>
                <a:ext cx="20043" cy="52313"/>
              </a:xfrm>
              <a:prstGeom prst="line">
                <a:avLst/>
              </a:prstGeom>
              <a:ln w="1905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Прямая соединительная линия 143">
                <a:extLst>
                  <a:ext uri="{FF2B5EF4-FFF2-40B4-BE49-F238E27FC236}">
                    <a16:creationId xmlns="" xmlns:a16="http://schemas.microsoft.com/office/drawing/2014/main" id="{894C6D92-536F-492F-AF91-EB8391C4D38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68799" y="4869658"/>
                <a:ext cx="20043" cy="52313"/>
              </a:xfrm>
              <a:prstGeom prst="line">
                <a:avLst/>
              </a:prstGeom>
              <a:ln w="1905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5" name="TextBox 144">
                <a:extLst>
                  <a:ext uri="{FF2B5EF4-FFF2-40B4-BE49-F238E27FC236}">
                    <a16:creationId xmlns="" xmlns:a16="http://schemas.microsoft.com/office/drawing/2014/main" id="{987B20FB-7C82-4919-965D-96E07D5BAE76}"/>
                  </a:ext>
                </a:extLst>
              </p:cNvPr>
              <p:cNvSpPr txBox="1"/>
              <p:nvPr/>
            </p:nvSpPr>
            <p:spPr>
              <a:xfrm rot="19235510">
                <a:off x="3405147" y="4778341"/>
                <a:ext cx="253596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b="1" dirty="0"/>
                  <a:t>3</a:t>
                </a:r>
                <a:endParaRPr lang="ru-RU" sz="1050" b="1" dirty="0"/>
              </a:p>
            </p:txBody>
          </p:sp>
          <p:sp>
            <p:nvSpPr>
              <p:cNvPr id="146" name="TextBox 145">
                <a:extLst>
                  <a:ext uri="{FF2B5EF4-FFF2-40B4-BE49-F238E27FC236}">
                    <a16:creationId xmlns="" xmlns:a16="http://schemas.microsoft.com/office/drawing/2014/main" id="{29F63770-6785-4722-8913-D2C88D266885}"/>
                  </a:ext>
                </a:extLst>
              </p:cNvPr>
              <p:cNvSpPr txBox="1"/>
              <p:nvPr/>
            </p:nvSpPr>
            <p:spPr>
              <a:xfrm rot="20796027">
                <a:off x="3167018" y="4892644"/>
                <a:ext cx="253596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b="1" dirty="0"/>
                  <a:t>1</a:t>
                </a:r>
                <a:endParaRPr lang="ru-RU" sz="1050" b="1" dirty="0"/>
              </a:p>
            </p:txBody>
          </p:sp>
        </p:grpSp>
      </p:grpSp>
      <p:grpSp>
        <p:nvGrpSpPr>
          <p:cNvPr id="228" name="Группа 227">
            <a:extLst>
              <a:ext uri="{FF2B5EF4-FFF2-40B4-BE49-F238E27FC236}">
                <a16:creationId xmlns="" xmlns:a16="http://schemas.microsoft.com/office/drawing/2014/main" id="{8C9A6D06-D815-47BB-8BEB-200D354DAB74}"/>
              </a:ext>
            </a:extLst>
          </p:cNvPr>
          <p:cNvGrpSpPr/>
          <p:nvPr/>
        </p:nvGrpSpPr>
        <p:grpSpPr>
          <a:xfrm>
            <a:off x="2526223" y="2292860"/>
            <a:ext cx="1209947" cy="799199"/>
            <a:chOff x="2548742" y="2348135"/>
            <a:chExt cx="1209947" cy="799199"/>
          </a:xfrm>
        </p:grpSpPr>
        <p:sp>
          <p:nvSpPr>
            <p:cNvPr id="226" name="Полилиния: фигура 225">
              <a:extLst>
                <a:ext uri="{FF2B5EF4-FFF2-40B4-BE49-F238E27FC236}">
                  <a16:creationId xmlns="" xmlns:a16="http://schemas.microsoft.com/office/drawing/2014/main" id="{3570F0F8-30C6-4F6D-92BF-ADEF907907AD}"/>
                </a:ext>
              </a:extLst>
            </p:cNvPr>
            <p:cNvSpPr/>
            <p:nvPr/>
          </p:nvSpPr>
          <p:spPr>
            <a:xfrm>
              <a:off x="2779472" y="2348135"/>
              <a:ext cx="797049" cy="799199"/>
            </a:xfrm>
            <a:custGeom>
              <a:avLst/>
              <a:gdLst>
                <a:gd name="connsiteX0" fmla="*/ 232649 w 671671"/>
                <a:gd name="connsiteY0" fmla="*/ 6129 h 810930"/>
                <a:gd name="connsiteX1" fmla="*/ 324857 w 671671"/>
                <a:gd name="connsiteY1" fmla="*/ 129073 h 810930"/>
                <a:gd name="connsiteX2" fmla="*/ 201913 w 671671"/>
                <a:gd name="connsiteY2" fmla="*/ 205914 h 810930"/>
                <a:gd name="connsiteX3" fmla="*/ 109704 w 671671"/>
                <a:gd name="connsiteY3" fmla="*/ 275070 h 810930"/>
                <a:gd name="connsiteX4" fmla="*/ 9812 w 671671"/>
                <a:gd name="connsiteY4" fmla="*/ 328858 h 810930"/>
                <a:gd name="connsiteX5" fmla="*/ 9812 w 671671"/>
                <a:gd name="connsiteY5" fmla="*/ 513275 h 810930"/>
                <a:gd name="connsiteX6" fmla="*/ 63600 w 671671"/>
                <a:gd name="connsiteY6" fmla="*/ 651588 h 810930"/>
                <a:gd name="connsiteX7" fmla="*/ 271069 w 671671"/>
                <a:gd name="connsiteY7" fmla="*/ 797584 h 810930"/>
                <a:gd name="connsiteX8" fmla="*/ 632218 w 671671"/>
                <a:gd name="connsiteY8" fmla="*/ 766848 h 810930"/>
                <a:gd name="connsiteX9" fmla="*/ 655271 w 671671"/>
                <a:gd name="connsiteY9" fmla="*/ 467171 h 810930"/>
                <a:gd name="connsiteX10" fmla="*/ 570746 w 671671"/>
                <a:gd name="connsiteY10" fmla="*/ 198230 h 810930"/>
                <a:gd name="connsiteX11" fmla="*/ 386329 w 671671"/>
                <a:gd name="connsiteY11" fmla="*/ 129073 h 810930"/>
                <a:gd name="connsiteX12" fmla="*/ 493906 w 671671"/>
                <a:gd name="connsiteY12" fmla="*/ 29181 h 810930"/>
                <a:gd name="connsiteX13" fmla="*/ 232649 w 671671"/>
                <a:gd name="connsiteY13" fmla="*/ 6129 h 810930"/>
                <a:gd name="connsiteX0" fmla="*/ 232649 w 658059"/>
                <a:gd name="connsiteY0" fmla="*/ 6129 h 800732"/>
                <a:gd name="connsiteX1" fmla="*/ 324857 w 658059"/>
                <a:gd name="connsiteY1" fmla="*/ 129073 h 800732"/>
                <a:gd name="connsiteX2" fmla="*/ 201913 w 658059"/>
                <a:gd name="connsiteY2" fmla="*/ 205914 h 800732"/>
                <a:gd name="connsiteX3" fmla="*/ 109704 w 658059"/>
                <a:gd name="connsiteY3" fmla="*/ 275070 h 800732"/>
                <a:gd name="connsiteX4" fmla="*/ 9812 w 658059"/>
                <a:gd name="connsiteY4" fmla="*/ 328858 h 800732"/>
                <a:gd name="connsiteX5" fmla="*/ 9812 w 658059"/>
                <a:gd name="connsiteY5" fmla="*/ 513275 h 800732"/>
                <a:gd name="connsiteX6" fmla="*/ 63600 w 658059"/>
                <a:gd name="connsiteY6" fmla="*/ 651588 h 800732"/>
                <a:gd name="connsiteX7" fmla="*/ 271069 w 658059"/>
                <a:gd name="connsiteY7" fmla="*/ 797584 h 800732"/>
                <a:gd name="connsiteX8" fmla="*/ 601482 w 658059"/>
                <a:gd name="connsiteY8" fmla="*/ 728428 h 800732"/>
                <a:gd name="connsiteX9" fmla="*/ 655271 w 658059"/>
                <a:gd name="connsiteY9" fmla="*/ 467171 h 800732"/>
                <a:gd name="connsiteX10" fmla="*/ 570746 w 658059"/>
                <a:gd name="connsiteY10" fmla="*/ 198230 h 800732"/>
                <a:gd name="connsiteX11" fmla="*/ 386329 w 658059"/>
                <a:gd name="connsiteY11" fmla="*/ 129073 h 800732"/>
                <a:gd name="connsiteX12" fmla="*/ 493906 w 658059"/>
                <a:gd name="connsiteY12" fmla="*/ 29181 h 800732"/>
                <a:gd name="connsiteX13" fmla="*/ 232649 w 658059"/>
                <a:gd name="connsiteY13" fmla="*/ 6129 h 800732"/>
                <a:gd name="connsiteX0" fmla="*/ 232649 w 655348"/>
                <a:gd name="connsiteY0" fmla="*/ 6129 h 799199"/>
                <a:gd name="connsiteX1" fmla="*/ 324857 w 655348"/>
                <a:gd name="connsiteY1" fmla="*/ 129073 h 799199"/>
                <a:gd name="connsiteX2" fmla="*/ 201913 w 655348"/>
                <a:gd name="connsiteY2" fmla="*/ 205914 h 799199"/>
                <a:gd name="connsiteX3" fmla="*/ 109704 w 655348"/>
                <a:gd name="connsiteY3" fmla="*/ 275070 h 799199"/>
                <a:gd name="connsiteX4" fmla="*/ 9812 w 655348"/>
                <a:gd name="connsiteY4" fmla="*/ 328858 h 799199"/>
                <a:gd name="connsiteX5" fmla="*/ 9812 w 655348"/>
                <a:gd name="connsiteY5" fmla="*/ 513275 h 799199"/>
                <a:gd name="connsiteX6" fmla="*/ 63600 w 655348"/>
                <a:gd name="connsiteY6" fmla="*/ 651588 h 799199"/>
                <a:gd name="connsiteX7" fmla="*/ 271069 w 655348"/>
                <a:gd name="connsiteY7" fmla="*/ 797584 h 799199"/>
                <a:gd name="connsiteX8" fmla="*/ 578430 w 655348"/>
                <a:gd name="connsiteY8" fmla="*/ 713060 h 799199"/>
                <a:gd name="connsiteX9" fmla="*/ 655271 w 655348"/>
                <a:gd name="connsiteY9" fmla="*/ 467171 h 799199"/>
                <a:gd name="connsiteX10" fmla="*/ 570746 w 655348"/>
                <a:gd name="connsiteY10" fmla="*/ 198230 h 799199"/>
                <a:gd name="connsiteX11" fmla="*/ 386329 w 655348"/>
                <a:gd name="connsiteY11" fmla="*/ 129073 h 799199"/>
                <a:gd name="connsiteX12" fmla="*/ 493906 w 655348"/>
                <a:gd name="connsiteY12" fmla="*/ 29181 h 799199"/>
                <a:gd name="connsiteX13" fmla="*/ 232649 w 655348"/>
                <a:gd name="connsiteY13" fmla="*/ 6129 h 799199"/>
                <a:gd name="connsiteX0" fmla="*/ 232649 w 655348"/>
                <a:gd name="connsiteY0" fmla="*/ 6129 h 799199"/>
                <a:gd name="connsiteX1" fmla="*/ 324857 w 655348"/>
                <a:gd name="connsiteY1" fmla="*/ 129073 h 799199"/>
                <a:gd name="connsiteX2" fmla="*/ 186545 w 655348"/>
                <a:gd name="connsiteY2" fmla="*/ 213598 h 799199"/>
                <a:gd name="connsiteX3" fmla="*/ 109704 w 655348"/>
                <a:gd name="connsiteY3" fmla="*/ 275070 h 799199"/>
                <a:gd name="connsiteX4" fmla="*/ 9812 w 655348"/>
                <a:gd name="connsiteY4" fmla="*/ 328858 h 799199"/>
                <a:gd name="connsiteX5" fmla="*/ 9812 w 655348"/>
                <a:gd name="connsiteY5" fmla="*/ 513275 h 799199"/>
                <a:gd name="connsiteX6" fmla="*/ 63600 w 655348"/>
                <a:gd name="connsiteY6" fmla="*/ 651588 h 799199"/>
                <a:gd name="connsiteX7" fmla="*/ 271069 w 655348"/>
                <a:gd name="connsiteY7" fmla="*/ 797584 h 799199"/>
                <a:gd name="connsiteX8" fmla="*/ 578430 w 655348"/>
                <a:gd name="connsiteY8" fmla="*/ 713060 h 799199"/>
                <a:gd name="connsiteX9" fmla="*/ 655271 w 655348"/>
                <a:gd name="connsiteY9" fmla="*/ 467171 h 799199"/>
                <a:gd name="connsiteX10" fmla="*/ 570746 w 655348"/>
                <a:gd name="connsiteY10" fmla="*/ 198230 h 799199"/>
                <a:gd name="connsiteX11" fmla="*/ 386329 w 655348"/>
                <a:gd name="connsiteY11" fmla="*/ 129073 h 799199"/>
                <a:gd name="connsiteX12" fmla="*/ 493906 w 655348"/>
                <a:gd name="connsiteY12" fmla="*/ 29181 h 799199"/>
                <a:gd name="connsiteX13" fmla="*/ 232649 w 655348"/>
                <a:gd name="connsiteY13" fmla="*/ 6129 h 799199"/>
                <a:gd name="connsiteX0" fmla="*/ 232115 w 654814"/>
                <a:gd name="connsiteY0" fmla="*/ 6129 h 799199"/>
                <a:gd name="connsiteX1" fmla="*/ 324323 w 654814"/>
                <a:gd name="connsiteY1" fmla="*/ 129073 h 799199"/>
                <a:gd name="connsiteX2" fmla="*/ 186011 w 654814"/>
                <a:gd name="connsiteY2" fmla="*/ 213598 h 799199"/>
                <a:gd name="connsiteX3" fmla="*/ 101486 w 654814"/>
                <a:gd name="connsiteY3" fmla="*/ 244334 h 799199"/>
                <a:gd name="connsiteX4" fmla="*/ 9278 w 654814"/>
                <a:gd name="connsiteY4" fmla="*/ 328858 h 799199"/>
                <a:gd name="connsiteX5" fmla="*/ 9278 w 654814"/>
                <a:gd name="connsiteY5" fmla="*/ 513275 h 799199"/>
                <a:gd name="connsiteX6" fmla="*/ 63066 w 654814"/>
                <a:gd name="connsiteY6" fmla="*/ 651588 h 799199"/>
                <a:gd name="connsiteX7" fmla="*/ 270535 w 654814"/>
                <a:gd name="connsiteY7" fmla="*/ 797584 h 799199"/>
                <a:gd name="connsiteX8" fmla="*/ 577896 w 654814"/>
                <a:gd name="connsiteY8" fmla="*/ 713060 h 799199"/>
                <a:gd name="connsiteX9" fmla="*/ 654737 w 654814"/>
                <a:gd name="connsiteY9" fmla="*/ 467171 h 799199"/>
                <a:gd name="connsiteX10" fmla="*/ 570212 w 654814"/>
                <a:gd name="connsiteY10" fmla="*/ 198230 h 799199"/>
                <a:gd name="connsiteX11" fmla="*/ 385795 w 654814"/>
                <a:gd name="connsiteY11" fmla="*/ 129073 h 799199"/>
                <a:gd name="connsiteX12" fmla="*/ 493372 w 654814"/>
                <a:gd name="connsiteY12" fmla="*/ 29181 h 799199"/>
                <a:gd name="connsiteX13" fmla="*/ 232115 w 654814"/>
                <a:gd name="connsiteY13" fmla="*/ 6129 h 799199"/>
                <a:gd name="connsiteX0" fmla="*/ 232115 w 654814"/>
                <a:gd name="connsiteY0" fmla="*/ 6129 h 799199"/>
                <a:gd name="connsiteX1" fmla="*/ 324323 w 654814"/>
                <a:gd name="connsiteY1" fmla="*/ 129073 h 799199"/>
                <a:gd name="connsiteX2" fmla="*/ 170643 w 654814"/>
                <a:gd name="connsiteY2" fmla="*/ 175177 h 799199"/>
                <a:gd name="connsiteX3" fmla="*/ 101486 w 654814"/>
                <a:gd name="connsiteY3" fmla="*/ 244334 h 799199"/>
                <a:gd name="connsiteX4" fmla="*/ 9278 w 654814"/>
                <a:gd name="connsiteY4" fmla="*/ 328858 h 799199"/>
                <a:gd name="connsiteX5" fmla="*/ 9278 w 654814"/>
                <a:gd name="connsiteY5" fmla="*/ 513275 h 799199"/>
                <a:gd name="connsiteX6" fmla="*/ 63066 w 654814"/>
                <a:gd name="connsiteY6" fmla="*/ 651588 h 799199"/>
                <a:gd name="connsiteX7" fmla="*/ 270535 w 654814"/>
                <a:gd name="connsiteY7" fmla="*/ 797584 h 799199"/>
                <a:gd name="connsiteX8" fmla="*/ 577896 w 654814"/>
                <a:gd name="connsiteY8" fmla="*/ 713060 h 799199"/>
                <a:gd name="connsiteX9" fmla="*/ 654737 w 654814"/>
                <a:gd name="connsiteY9" fmla="*/ 467171 h 799199"/>
                <a:gd name="connsiteX10" fmla="*/ 570212 w 654814"/>
                <a:gd name="connsiteY10" fmla="*/ 198230 h 799199"/>
                <a:gd name="connsiteX11" fmla="*/ 385795 w 654814"/>
                <a:gd name="connsiteY11" fmla="*/ 129073 h 799199"/>
                <a:gd name="connsiteX12" fmla="*/ 493372 w 654814"/>
                <a:gd name="connsiteY12" fmla="*/ 29181 h 799199"/>
                <a:gd name="connsiteX13" fmla="*/ 232115 w 654814"/>
                <a:gd name="connsiteY13" fmla="*/ 6129 h 799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4814" h="799199">
                  <a:moveTo>
                    <a:pt x="232115" y="6129"/>
                  </a:moveTo>
                  <a:cubicBezTo>
                    <a:pt x="203940" y="22778"/>
                    <a:pt x="334568" y="100898"/>
                    <a:pt x="324323" y="129073"/>
                  </a:cubicBezTo>
                  <a:cubicBezTo>
                    <a:pt x="314078" y="157248"/>
                    <a:pt x="207782" y="155967"/>
                    <a:pt x="170643" y="175177"/>
                  </a:cubicBezTo>
                  <a:cubicBezTo>
                    <a:pt x="133504" y="194387"/>
                    <a:pt x="128380" y="218721"/>
                    <a:pt x="101486" y="244334"/>
                  </a:cubicBezTo>
                  <a:cubicBezTo>
                    <a:pt x="74592" y="269947"/>
                    <a:pt x="24646" y="284035"/>
                    <a:pt x="9278" y="328858"/>
                  </a:cubicBezTo>
                  <a:cubicBezTo>
                    <a:pt x="-6090" y="373681"/>
                    <a:pt x="313" y="459487"/>
                    <a:pt x="9278" y="513275"/>
                  </a:cubicBezTo>
                  <a:cubicBezTo>
                    <a:pt x="18243" y="567063"/>
                    <a:pt x="19523" y="604203"/>
                    <a:pt x="63066" y="651588"/>
                  </a:cubicBezTo>
                  <a:cubicBezTo>
                    <a:pt x="106609" y="698973"/>
                    <a:pt x="184730" y="787339"/>
                    <a:pt x="270535" y="797584"/>
                  </a:cubicBezTo>
                  <a:cubicBezTo>
                    <a:pt x="356340" y="807829"/>
                    <a:pt x="513862" y="768129"/>
                    <a:pt x="577896" y="713060"/>
                  </a:cubicBezTo>
                  <a:cubicBezTo>
                    <a:pt x="641930" y="657991"/>
                    <a:pt x="656018" y="552976"/>
                    <a:pt x="654737" y="467171"/>
                  </a:cubicBezTo>
                  <a:cubicBezTo>
                    <a:pt x="653456" y="381366"/>
                    <a:pt x="615036" y="254580"/>
                    <a:pt x="570212" y="198230"/>
                  </a:cubicBezTo>
                  <a:cubicBezTo>
                    <a:pt x="525388" y="141880"/>
                    <a:pt x="398602" y="157248"/>
                    <a:pt x="385795" y="129073"/>
                  </a:cubicBezTo>
                  <a:cubicBezTo>
                    <a:pt x="372988" y="100898"/>
                    <a:pt x="516424" y="48391"/>
                    <a:pt x="493372" y="29181"/>
                  </a:cubicBezTo>
                  <a:cubicBezTo>
                    <a:pt x="470320" y="9971"/>
                    <a:pt x="260290" y="-10520"/>
                    <a:pt x="232115" y="6129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 dirty="0"/>
            </a:p>
          </p:txBody>
        </p:sp>
        <p:sp>
          <p:nvSpPr>
            <p:cNvPr id="227" name="TextBox 226">
              <a:extLst>
                <a:ext uri="{FF2B5EF4-FFF2-40B4-BE49-F238E27FC236}">
                  <a16:creationId xmlns="" xmlns:a16="http://schemas.microsoft.com/office/drawing/2014/main" id="{773CA2D1-80E8-4E2B-B597-F47773CD7BBC}"/>
                </a:ext>
              </a:extLst>
            </p:cNvPr>
            <p:cNvSpPr txBox="1"/>
            <p:nvPr/>
          </p:nvSpPr>
          <p:spPr>
            <a:xfrm>
              <a:off x="2548742" y="2559032"/>
              <a:ext cx="1209947" cy="2484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ru-RU" sz="1200" b="1" dirty="0"/>
                <a:t>антиоксиданты</a:t>
              </a:r>
            </a:p>
          </p:txBody>
        </p:sp>
      </p:grpSp>
      <p:sp>
        <p:nvSpPr>
          <p:cNvPr id="224" name="Полилиния: фигура 223">
            <a:extLst>
              <a:ext uri="{FF2B5EF4-FFF2-40B4-BE49-F238E27FC236}">
                <a16:creationId xmlns="" xmlns:a16="http://schemas.microsoft.com/office/drawing/2014/main" id="{95776FC3-3BB3-40C2-A8A5-80C6AF015DAE}"/>
              </a:ext>
            </a:extLst>
          </p:cNvPr>
          <p:cNvSpPr/>
          <p:nvPr/>
        </p:nvSpPr>
        <p:spPr>
          <a:xfrm>
            <a:off x="393923" y="2775487"/>
            <a:ext cx="736840" cy="951218"/>
          </a:xfrm>
          <a:custGeom>
            <a:avLst/>
            <a:gdLst>
              <a:gd name="connsiteX0" fmla="*/ 232649 w 671671"/>
              <a:gd name="connsiteY0" fmla="*/ 6129 h 810930"/>
              <a:gd name="connsiteX1" fmla="*/ 324857 w 671671"/>
              <a:gd name="connsiteY1" fmla="*/ 129073 h 810930"/>
              <a:gd name="connsiteX2" fmla="*/ 201913 w 671671"/>
              <a:gd name="connsiteY2" fmla="*/ 205914 h 810930"/>
              <a:gd name="connsiteX3" fmla="*/ 109704 w 671671"/>
              <a:gd name="connsiteY3" fmla="*/ 275070 h 810930"/>
              <a:gd name="connsiteX4" fmla="*/ 9812 w 671671"/>
              <a:gd name="connsiteY4" fmla="*/ 328858 h 810930"/>
              <a:gd name="connsiteX5" fmla="*/ 9812 w 671671"/>
              <a:gd name="connsiteY5" fmla="*/ 513275 h 810930"/>
              <a:gd name="connsiteX6" fmla="*/ 63600 w 671671"/>
              <a:gd name="connsiteY6" fmla="*/ 651588 h 810930"/>
              <a:gd name="connsiteX7" fmla="*/ 271069 w 671671"/>
              <a:gd name="connsiteY7" fmla="*/ 797584 h 810930"/>
              <a:gd name="connsiteX8" fmla="*/ 632218 w 671671"/>
              <a:gd name="connsiteY8" fmla="*/ 766848 h 810930"/>
              <a:gd name="connsiteX9" fmla="*/ 655271 w 671671"/>
              <a:gd name="connsiteY9" fmla="*/ 467171 h 810930"/>
              <a:gd name="connsiteX10" fmla="*/ 570746 w 671671"/>
              <a:gd name="connsiteY10" fmla="*/ 198230 h 810930"/>
              <a:gd name="connsiteX11" fmla="*/ 386329 w 671671"/>
              <a:gd name="connsiteY11" fmla="*/ 129073 h 810930"/>
              <a:gd name="connsiteX12" fmla="*/ 493906 w 671671"/>
              <a:gd name="connsiteY12" fmla="*/ 29181 h 810930"/>
              <a:gd name="connsiteX13" fmla="*/ 232649 w 671671"/>
              <a:gd name="connsiteY13" fmla="*/ 6129 h 810930"/>
              <a:gd name="connsiteX0" fmla="*/ 232649 w 658059"/>
              <a:gd name="connsiteY0" fmla="*/ 6129 h 800732"/>
              <a:gd name="connsiteX1" fmla="*/ 324857 w 658059"/>
              <a:gd name="connsiteY1" fmla="*/ 129073 h 800732"/>
              <a:gd name="connsiteX2" fmla="*/ 201913 w 658059"/>
              <a:gd name="connsiteY2" fmla="*/ 205914 h 800732"/>
              <a:gd name="connsiteX3" fmla="*/ 109704 w 658059"/>
              <a:gd name="connsiteY3" fmla="*/ 275070 h 800732"/>
              <a:gd name="connsiteX4" fmla="*/ 9812 w 658059"/>
              <a:gd name="connsiteY4" fmla="*/ 328858 h 800732"/>
              <a:gd name="connsiteX5" fmla="*/ 9812 w 658059"/>
              <a:gd name="connsiteY5" fmla="*/ 513275 h 800732"/>
              <a:gd name="connsiteX6" fmla="*/ 63600 w 658059"/>
              <a:gd name="connsiteY6" fmla="*/ 651588 h 800732"/>
              <a:gd name="connsiteX7" fmla="*/ 271069 w 658059"/>
              <a:gd name="connsiteY7" fmla="*/ 797584 h 800732"/>
              <a:gd name="connsiteX8" fmla="*/ 601482 w 658059"/>
              <a:gd name="connsiteY8" fmla="*/ 728428 h 800732"/>
              <a:gd name="connsiteX9" fmla="*/ 655271 w 658059"/>
              <a:gd name="connsiteY9" fmla="*/ 467171 h 800732"/>
              <a:gd name="connsiteX10" fmla="*/ 570746 w 658059"/>
              <a:gd name="connsiteY10" fmla="*/ 198230 h 800732"/>
              <a:gd name="connsiteX11" fmla="*/ 386329 w 658059"/>
              <a:gd name="connsiteY11" fmla="*/ 129073 h 800732"/>
              <a:gd name="connsiteX12" fmla="*/ 493906 w 658059"/>
              <a:gd name="connsiteY12" fmla="*/ 29181 h 800732"/>
              <a:gd name="connsiteX13" fmla="*/ 232649 w 658059"/>
              <a:gd name="connsiteY13" fmla="*/ 6129 h 800732"/>
              <a:gd name="connsiteX0" fmla="*/ 232649 w 655348"/>
              <a:gd name="connsiteY0" fmla="*/ 6129 h 799199"/>
              <a:gd name="connsiteX1" fmla="*/ 324857 w 655348"/>
              <a:gd name="connsiteY1" fmla="*/ 129073 h 799199"/>
              <a:gd name="connsiteX2" fmla="*/ 201913 w 655348"/>
              <a:gd name="connsiteY2" fmla="*/ 205914 h 799199"/>
              <a:gd name="connsiteX3" fmla="*/ 109704 w 655348"/>
              <a:gd name="connsiteY3" fmla="*/ 275070 h 799199"/>
              <a:gd name="connsiteX4" fmla="*/ 9812 w 655348"/>
              <a:gd name="connsiteY4" fmla="*/ 328858 h 799199"/>
              <a:gd name="connsiteX5" fmla="*/ 9812 w 655348"/>
              <a:gd name="connsiteY5" fmla="*/ 513275 h 799199"/>
              <a:gd name="connsiteX6" fmla="*/ 63600 w 655348"/>
              <a:gd name="connsiteY6" fmla="*/ 651588 h 799199"/>
              <a:gd name="connsiteX7" fmla="*/ 271069 w 655348"/>
              <a:gd name="connsiteY7" fmla="*/ 797584 h 799199"/>
              <a:gd name="connsiteX8" fmla="*/ 578430 w 655348"/>
              <a:gd name="connsiteY8" fmla="*/ 713060 h 799199"/>
              <a:gd name="connsiteX9" fmla="*/ 655271 w 655348"/>
              <a:gd name="connsiteY9" fmla="*/ 467171 h 799199"/>
              <a:gd name="connsiteX10" fmla="*/ 570746 w 655348"/>
              <a:gd name="connsiteY10" fmla="*/ 198230 h 799199"/>
              <a:gd name="connsiteX11" fmla="*/ 386329 w 655348"/>
              <a:gd name="connsiteY11" fmla="*/ 129073 h 799199"/>
              <a:gd name="connsiteX12" fmla="*/ 493906 w 655348"/>
              <a:gd name="connsiteY12" fmla="*/ 29181 h 799199"/>
              <a:gd name="connsiteX13" fmla="*/ 232649 w 655348"/>
              <a:gd name="connsiteY13" fmla="*/ 6129 h 799199"/>
              <a:gd name="connsiteX0" fmla="*/ 232649 w 655348"/>
              <a:gd name="connsiteY0" fmla="*/ 6129 h 799199"/>
              <a:gd name="connsiteX1" fmla="*/ 324857 w 655348"/>
              <a:gd name="connsiteY1" fmla="*/ 129073 h 799199"/>
              <a:gd name="connsiteX2" fmla="*/ 186545 w 655348"/>
              <a:gd name="connsiteY2" fmla="*/ 213598 h 799199"/>
              <a:gd name="connsiteX3" fmla="*/ 109704 w 655348"/>
              <a:gd name="connsiteY3" fmla="*/ 275070 h 799199"/>
              <a:gd name="connsiteX4" fmla="*/ 9812 w 655348"/>
              <a:gd name="connsiteY4" fmla="*/ 328858 h 799199"/>
              <a:gd name="connsiteX5" fmla="*/ 9812 w 655348"/>
              <a:gd name="connsiteY5" fmla="*/ 513275 h 799199"/>
              <a:gd name="connsiteX6" fmla="*/ 63600 w 655348"/>
              <a:gd name="connsiteY6" fmla="*/ 651588 h 799199"/>
              <a:gd name="connsiteX7" fmla="*/ 271069 w 655348"/>
              <a:gd name="connsiteY7" fmla="*/ 797584 h 799199"/>
              <a:gd name="connsiteX8" fmla="*/ 578430 w 655348"/>
              <a:gd name="connsiteY8" fmla="*/ 713060 h 799199"/>
              <a:gd name="connsiteX9" fmla="*/ 655271 w 655348"/>
              <a:gd name="connsiteY9" fmla="*/ 467171 h 799199"/>
              <a:gd name="connsiteX10" fmla="*/ 570746 w 655348"/>
              <a:gd name="connsiteY10" fmla="*/ 198230 h 799199"/>
              <a:gd name="connsiteX11" fmla="*/ 386329 w 655348"/>
              <a:gd name="connsiteY11" fmla="*/ 129073 h 799199"/>
              <a:gd name="connsiteX12" fmla="*/ 493906 w 655348"/>
              <a:gd name="connsiteY12" fmla="*/ 29181 h 799199"/>
              <a:gd name="connsiteX13" fmla="*/ 232649 w 655348"/>
              <a:gd name="connsiteY13" fmla="*/ 6129 h 799199"/>
              <a:gd name="connsiteX0" fmla="*/ 232115 w 654814"/>
              <a:gd name="connsiteY0" fmla="*/ 6129 h 799199"/>
              <a:gd name="connsiteX1" fmla="*/ 324323 w 654814"/>
              <a:gd name="connsiteY1" fmla="*/ 129073 h 799199"/>
              <a:gd name="connsiteX2" fmla="*/ 186011 w 654814"/>
              <a:gd name="connsiteY2" fmla="*/ 213598 h 799199"/>
              <a:gd name="connsiteX3" fmla="*/ 101486 w 654814"/>
              <a:gd name="connsiteY3" fmla="*/ 244334 h 799199"/>
              <a:gd name="connsiteX4" fmla="*/ 9278 w 654814"/>
              <a:gd name="connsiteY4" fmla="*/ 328858 h 799199"/>
              <a:gd name="connsiteX5" fmla="*/ 9278 w 654814"/>
              <a:gd name="connsiteY5" fmla="*/ 513275 h 799199"/>
              <a:gd name="connsiteX6" fmla="*/ 63066 w 654814"/>
              <a:gd name="connsiteY6" fmla="*/ 651588 h 799199"/>
              <a:gd name="connsiteX7" fmla="*/ 270535 w 654814"/>
              <a:gd name="connsiteY7" fmla="*/ 797584 h 799199"/>
              <a:gd name="connsiteX8" fmla="*/ 577896 w 654814"/>
              <a:gd name="connsiteY8" fmla="*/ 713060 h 799199"/>
              <a:gd name="connsiteX9" fmla="*/ 654737 w 654814"/>
              <a:gd name="connsiteY9" fmla="*/ 467171 h 799199"/>
              <a:gd name="connsiteX10" fmla="*/ 570212 w 654814"/>
              <a:gd name="connsiteY10" fmla="*/ 198230 h 799199"/>
              <a:gd name="connsiteX11" fmla="*/ 385795 w 654814"/>
              <a:gd name="connsiteY11" fmla="*/ 129073 h 799199"/>
              <a:gd name="connsiteX12" fmla="*/ 493372 w 654814"/>
              <a:gd name="connsiteY12" fmla="*/ 29181 h 799199"/>
              <a:gd name="connsiteX13" fmla="*/ 232115 w 654814"/>
              <a:gd name="connsiteY13" fmla="*/ 6129 h 799199"/>
              <a:gd name="connsiteX0" fmla="*/ 232115 w 654814"/>
              <a:gd name="connsiteY0" fmla="*/ 6129 h 799199"/>
              <a:gd name="connsiteX1" fmla="*/ 324323 w 654814"/>
              <a:gd name="connsiteY1" fmla="*/ 129073 h 799199"/>
              <a:gd name="connsiteX2" fmla="*/ 170643 w 654814"/>
              <a:gd name="connsiteY2" fmla="*/ 175177 h 799199"/>
              <a:gd name="connsiteX3" fmla="*/ 101486 w 654814"/>
              <a:gd name="connsiteY3" fmla="*/ 244334 h 799199"/>
              <a:gd name="connsiteX4" fmla="*/ 9278 w 654814"/>
              <a:gd name="connsiteY4" fmla="*/ 328858 h 799199"/>
              <a:gd name="connsiteX5" fmla="*/ 9278 w 654814"/>
              <a:gd name="connsiteY5" fmla="*/ 513275 h 799199"/>
              <a:gd name="connsiteX6" fmla="*/ 63066 w 654814"/>
              <a:gd name="connsiteY6" fmla="*/ 651588 h 799199"/>
              <a:gd name="connsiteX7" fmla="*/ 270535 w 654814"/>
              <a:gd name="connsiteY7" fmla="*/ 797584 h 799199"/>
              <a:gd name="connsiteX8" fmla="*/ 577896 w 654814"/>
              <a:gd name="connsiteY8" fmla="*/ 713060 h 799199"/>
              <a:gd name="connsiteX9" fmla="*/ 654737 w 654814"/>
              <a:gd name="connsiteY9" fmla="*/ 467171 h 799199"/>
              <a:gd name="connsiteX10" fmla="*/ 570212 w 654814"/>
              <a:gd name="connsiteY10" fmla="*/ 198230 h 799199"/>
              <a:gd name="connsiteX11" fmla="*/ 385795 w 654814"/>
              <a:gd name="connsiteY11" fmla="*/ 129073 h 799199"/>
              <a:gd name="connsiteX12" fmla="*/ 493372 w 654814"/>
              <a:gd name="connsiteY12" fmla="*/ 29181 h 799199"/>
              <a:gd name="connsiteX13" fmla="*/ 232115 w 654814"/>
              <a:gd name="connsiteY13" fmla="*/ 6129 h 799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54814" h="799199">
                <a:moveTo>
                  <a:pt x="232115" y="6129"/>
                </a:moveTo>
                <a:cubicBezTo>
                  <a:pt x="203940" y="22778"/>
                  <a:pt x="334568" y="100898"/>
                  <a:pt x="324323" y="129073"/>
                </a:cubicBezTo>
                <a:cubicBezTo>
                  <a:pt x="314078" y="157248"/>
                  <a:pt x="207782" y="155967"/>
                  <a:pt x="170643" y="175177"/>
                </a:cubicBezTo>
                <a:cubicBezTo>
                  <a:pt x="133504" y="194387"/>
                  <a:pt x="128380" y="218721"/>
                  <a:pt x="101486" y="244334"/>
                </a:cubicBezTo>
                <a:cubicBezTo>
                  <a:pt x="74592" y="269947"/>
                  <a:pt x="24646" y="284035"/>
                  <a:pt x="9278" y="328858"/>
                </a:cubicBezTo>
                <a:cubicBezTo>
                  <a:pt x="-6090" y="373681"/>
                  <a:pt x="313" y="459487"/>
                  <a:pt x="9278" y="513275"/>
                </a:cubicBezTo>
                <a:cubicBezTo>
                  <a:pt x="18243" y="567063"/>
                  <a:pt x="19523" y="604203"/>
                  <a:pt x="63066" y="651588"/>
                </a:cubicBezTo>
                <a:cubicBezTo>
                  <a:pt x="106609" y="698973"/>
                  <a:pt x="184730" y="787339"/>
                  <a:pt x="270535" y="797584"/>
                </a:cubicBezTo>
                <a:cubicBezTo>
                  <a:pt x="356340" y="807829"/>
                  <a:pt x="513862" y="768129"/>
                  <a:pt x="577896" y="713060"/>
                </a:cubicBezTo>
                <a:cubicBezTo>
                  <a:pt x="641930" y="657991"/>
                  <a:pt x="656018" y="552976"/>
                  <a:pt x="654737" y="467171"/>
                </a:cubicBezTo>
                <a:cubicBezTo>
                  <a:pt x="653456" y="381366"/>
                  <a:pt x="615036" y="254580"/>
                  <a:pt x="570212" y="198230"/>
                </a:cubicBezTo>
                <a:cubicBezTo>
                  <a:pt x="525388" y="141880"/>
                  <a:pt x="398602" y="157248"/>
                  <a:pt x="385795" y="129073"/>
                </a:cubicBezTo>
                <a:cubicBezTo>
                  <a:pt x="372988" y="100898"/>
                  <a:pt x="516424" y="48391"/>
                  <a:pt x="493372" y="29181"/>
                </a:cubicBezTo>
                <a:cubicBezTo>
                  <a:pt x="470320" y="9971"/>
                  <a:pt x="260290" y="-10520"/>
                  <a:pt x="232115" y="6129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grpSp>
        <p:nvGrpSpPr>
          <p:cNvPr id="44" name="Группа 43">
            <a:extLst>
              <a:ext uri="{FF2B5EF4-FFF2-40B4-BE49-F238E27FC236}">
                <a16:creationId xmlns="" xmlns:a16="http://schemas.microsoft.com/office/drawing/2014/main" id="{45AD61EF-451E-4A06-8E86-267F97E286B4}"/>
              </a:ext>
            </a:extLst>
          </p:cNvPr>
          <p:cNvGrpSpPr/>
          <p:nvPr/>
        </p:nvGrpSpPr>
        <p:grpSpPr>
          <a:xfrm>
            <a:off x="43475" y="891817"/>
            <a:ext cx="11972440" cy="289377"/>
            <a:chOff x="77324" y="799469"/>
            <a:chExt cx="11972440" cy="289377"/>
          </a:xfrm>
          <a:effectLst>
            <a:outerShdw blurRad="139700" dist="25400" dir="4260000" sy="-23000" kx="-800400" algn="bl" rotWithShape="0">
              <a:prstClr val="black">
                <a:alpha val="80000"/>
              </a:prstClr>
            </a:outerShdw>
          </a:effectLst>
        </p:grpSpPr>
        <p:cxnSp>
          <p:nvCxnSpPr>
            <p:cNvPr id="45" name="Прямая соединительная линия 44">
              <a:extLst>
                <a:ext uri="{FF2B5EF4-FFF2-40B4-BE49-F238E27FC236}">
                  <a16:creationId xmlns="" xmlns:a16="http://schemas.microsoft.com/office/drawing/2014/main" id="{92919BF7-4B2E-40F1-891B-F1B7F64CEF7C}"/>
                </a:ext>
              </a:extLst>
            </p:cNvPr>
            <p:cNvCxnSpPr/>
            <p:nvPr/>
          </p:nvCxnSpPr>
          <p:spPr>
            <a:xfrm>
              <a:off x="118362" y="880882"/>
              <a:ext cx="11700000" cy="0"/>
            </a:xfrm>
            <a:prstGeom prst="line">
              <a:avLst/>
            </a:prstGeom>
            <a:ln w="47625">
              <a:solidFill>
                <a:schemeClr val="accent1">
                  <a:lumMod val="60000"/>
                  <a:lumOff val="40000"/>
                </a:schemeClr>
              </a:solidFill>
            </a:ln>
            <a:effectLst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46" name="Прямая соединительная линия 45">
              <a:extLst>
                <a:ext uri="{FF2B5EF4-FFF2-40B4-BE49-F238E27FC236}">
                  <a16:creationId xmlns="" xmlns:a16="http://schemas.microsoft.com/office/drawing/2014/main" id="{537EA6A8-405F-4B26-B6C8-3DB635A7D052}"/>
                </a:ext>
              </a:extLst>
            </p:cNvPr>
            <p:cNvCxnSpPr/>
            <p:nvPr/>
          </p:nvCxnSpPr>
          <p:spPr>
            <a:xfrm>
              <a:off x="145680" y="946658"/>
              <a:ext cx="11808000" cy="0"/>
            </a:xfrm>
            <a:prstGeom prst="line">
              <a:avLst/>
            </a:prstGeom>
            <a:ln w="25400">
              <a:solidFill>
                <a:schemeClr val="accent1">
                  <a:lumMod val="60000"/>
                  <a:lumOff val="40000"/>
                </a:schemeClr>
              </a:solidFill>
            </a:ln>
            <a:effectLst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47" name="Прямая соединительная линия 46">
              <a:extLst>
                <a:ext uri="{FF2B5EF4-FFF2-40B4-BE49-F238E27FC236}">
                  <a16:creationId xmlns="" xmlns:a16="http://schemas.microsoft.com/office/drawing/2014/main" id="{FAECF601-05EA-462E-A6AB-05CAD1AB31E0}"/>
                </a:ext>
              </a:extLst>
            </p:cNvPr>
            <p:cNvCxnSpPr/>
            <p:nvPr/>
          </p:nvCxnSpPr>
          <p:spPr>
            <a:xfrm>
              <a:off x="97764" y="1025044"/>
              <a:ext cx="11952000" cy="0"/>
            </a:xfrm>
            <a:prstGeom prst="line">
              <a:avLst/>
            </a:prstGeom>
            <a:ln w="47625">
              <a:solidFill>
                <a:schemeClr val="accent1">
                  <a:lumMod val="60000"/>
                  <a:lumOff val="4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48" name="Прямоугольник: усеченные противолежащие углы 47">
              <a:extLst>
                <a:ext uri="{FF2B5EF4-FFF2-40B4-BE49-F238E27FC236}">
                  <a16:creationId xmlns="" xmlns:a16="http://schemas.microsoft.com/office/drawing/2014/main" id="{4DFBB16C-3CAB-4D5C-AE2A-0960A6B11D25}"/>
                </a:ext>
              </a:extLst>
            </p:cNvPr>
            <p:cNvSpPr/>
            <p:nvPr/>
          </p:nvSpPr>
          <p:spPr>
            <a:xfrm>
              <a:off x="77324" y="799469"/>
              <a:ext cx="734258" cy="289377"/>
            </a:xfrm>
            <a:prstGeom prst="snip2DiagRect">
              <a:avLst/>
            </a:prstGeom>
            <a:solidFill>
              <a:schemeClr val="accent1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7" name="Группа 86">
            <a:extLst>
              <a:ext uri="{FF2B5EF4-FFF2-40B4-BE49-F238E27FC236}">
                <a16:creationId xmlns="" xmlns:a16="http://schemas.microsoft.com/office/drawing/2014/main" id="{B5F9E31F-9A0F-415A-939B-AA59BDDB1786}"/>
              </a:ext>
            </a:extLst>
          </p:cNvPr>
          <p:cNvGrpSpPr/>
          <p:nvPr/>
        </p:nvGrpSpPr>
        <p:grpSpPr>
          <a:xfrm rot="20590639">
            <a:off x="634716" y="1937776"/>
            <a:ext cx="2634011" cy="745662"/>
            <a:chOff x="3005772" y="2127678"/>
            <a:chExt cx="3079887" cy="871885"/>
          </a:xfrm>
        </p:grpSpPr>
        <p:grpSp>
          <p:nvGrpSpPr>
            <p:cNvPr id="88" name="Группа 87">
              <a:extLst>
                <a:ext uri="{FF2B5EF4-FFF2-40B4-BE49-F238E27FC236}">
                  <a16:creationId xmlns="" xmlns:a16="http://schemas.microsoft.com/office/drawing/2014/main" id="{7C567E21-28DC-45C0-AD93-8EDCDEFD8A5A}"/>
                </a:ext>
              </a:extLst>
            </p:cNvPr>
            <p:cNvGrpSpPr/>
            <p:nvPr/>
          </p:nvGrpSpPr>
          <p:grpSpPr>
            <a:xfrm>
              <a:off x="3005772" y="2127678"/>
              <a:ext cx="3079887" cy="871885"/>
              <a:chOff x="3849368" y="3699439"/>
              <a:chExt cx="3079887" cy="871885"/>
            </a:xfrm>
          </p:grpSpPr>
          <p:sp>
            <p:nvSpPr>
              <p:cNvPr id="91" name="Полилиния: фигура 90">
                <a:extLst>
                  <a:ext uri="{FF2B5EF4-FFF2-40B4-BE49-F238E27FC236}">
                    <a16:creationId xmlns="" xmlns:a16="http://schemas.microsoft.com/office/drawing/2014/main" id="{182EEBD2-255E-41C1-93A9-08C0E8FA474A}"/>
                  </a:ext>
                </a:extLst>
              </p:cNvPr>
              <p:cNvSpPr/>
              <p:nvPr/>
            </p:nvSpPr>
            <p:spPr>
              <a:xfrm>
                <a:off x="5376278" y="3699439"/>
                <a:ext cx="1552977" cy="464875"/>
              </a:xfrm>
              <a:custGeom>
                <a:avLst/>
                <a:gdLst>
                  <a:gd name="connsiteX0" fmla="*/ 21133 w 1547710"/>
                  <a:gd name="connsiteY0" fmla="*/ 7762 h 485254"/>
                  <a:gd name="connsiteX1" fmla="*/ 16371 w 1547710"/>
                  <a:gd name="connsiteY1" fmla="*/ 195881 h 485254"/>
                  <a:gd name="connsiteX2" fmla="*/ 142577 w 1547710"/>
                  <a:gd name="connsiteY2" fmla="*/ 214931 h 485254"/>
                  <a:gd name="connsiteX3" fmla="*/ 333077 w 1547710"/>
                  <a:gd name="connsiteY3" fmla="*/ 248269 h 485254"/>
                  <a:gd name="connsiteX4" fmla="*/ 509290 w 1547710"/>
                  <a:gd name="connsiteY4" fmla="*/ 288750 h 485254"/>
                  <a:gd name="connsiteX5" fmla="*/ 718840 w 1547710"/>
                  <a:gd name="connsiteY5" fmla="*/ 353044 h 485254"/>
                  <a:gd name="connsiteX6" fmla="*/ 849808 w 1547710"/>
                  <a:gd name="connsiteY6" fmla="*/ 414956 h 485254"/>
                  <a:gd name="connsiteX7" fmla="*/ 1004590 w 1547710"/>
                  <a:gd name="connsiteY7" fmla="*/ 481631 h 485254"/>
                  <a:gd name="connsiteX8" fmla="*/ 1195090 w 1547710"/>
                  <a:gd name="connsiteY8" fmla="*/ 467344 h 485254"/>
                  <a:gd name="connsiteX9" fmla="*/ 1418927 w 1547710"/>
                  <a:gd name="connsiteY9" fmla="*/ 391144 h 485254"/>
                  <a:gd name="connsiteX10" fmla="*/ 1533227 w 1547710"/>
                  <a:gd name="connsiteY10" fmla="*/ 298275 h 485254"/>
                  <a:gd name="connsiteX11" fmla="*/ 1542752 w 1547710"/>
                  <a:gd name="connsiteY11" fmla="*/ 193500 h 485254"/>
                  <a:gd name="connsiteX12" fmla="*/ 1502271 w 1547710"/>
                  <a:gd name="connsiteY12" fmla="*/ 114919 h 485254"/>
                  <a:gd name="connsiteX13" fmla="*/ 1359396 w 1547710"/>
                  <a:gd name="connsiteY13" fmla="*/ 76819 h 485254"/>
                  <a:gd name="connsiteX14" fmla="*/ 1276052 w 1547710"/>
                  <a:gd name="connsiteY14" fmla="*/ 81581 h 485254"/>
                  <a:gd name="connsiteX15" fmla="*/ 1235571 w 1547710"/>
                  <a:gd name="connsiteY15" fmla="*/ 112537 h 485254"/>
                  <a:gd name="connsiteX16" fmla="*/ 1259383 w 1547710"/>
                  <a:gd name="connsiteY16" fmla="*/ 207787 h 485254"/>
                  <a:gd name="connsiteX17" fmla="*/ 1257002 w 1547710"/>
                  <a:gd name="connsiteY17" fmla="*/ 283987 h 485254"/>
                  <a:gd name="connsiteX18" fmla="*/ 1185565 w 1547710"/>
                  <a:gd name="connsiteY18" fmla="*/ 360187 h 485254"/>
                  <a:gd name="connsiteX19" fmla="*/ 1061740 w 1547710"/>
                  <a:gd name="connsiteY19" fmla="*/ 350662 h 485254"/>
                  <a:gd name="connsiteX20" fmla="*/ 840283 w 1547710"/>
                  <a:gd name="connsiteY20" fmla="*/ 276844 h 485254"/>
                  <a:gd name="connsiteX21" fmla="*/ 616446 w 1547710"/>
                  <a:gd name="connsiteY21" fmla="*/ 176831 h 485254"/>
                  <a:gd name="connsiteX22" fmla="*/ 397371 w 1547710"/>
                  <a:gd name="connsiteY22" fmla="*/ 95869 h 485254"/>
                  <a:gd name="connsiteX23" fmla="*/ 194965 w 1547710"/>
                  <a:gd name="connsiteY23" fmla="*/ 41100 h 485254"/>
                  <a:gd name="connsiteX24" fmla="*/ 21133 w 1547710"/>
                  <a:gd name="connsiteY24" fmla="*/ 7762 h 485254"/>
                  <a:gd name="connsiteX0" fmla="*/ 21133 w 1547710"/>
                  <a:gd name="connsiteY0" fmla="*/ 7762 h 485254"/>
                  <a:gd name="connsiteX1" fmla="*/ 16371 w 1547710"/>
                  <a:gd name="connsiteY1" fmla="*/ 195881 h 485254"/>
                  <a:gd name="connsiteX2" fmla="*/ 142577 w 1547710"/>
                  <a:gd name="connsiteY2" fmla="*/ 214931 h 485254"/>
                  <a:gd name="connsiteX3" fmla="*/ 333077 w 1547710"/>
                  <a:gd name="connsiteY3" fmla="*/ 248269 h 485254"/>
                  <a:gd name="connsiteX4" fmla="*/ 509290 w 1547710"/>
                  <a:gd name="connsiteY4" fmla="*/ 288750 h 485254"/>
                  <a:gd name="connsiteX5" fmla="*/ 718840 w 1547710"/>
                  <a:gd name="connsiteY5" fmla="*/ 353044 h 485254"/>
                  <a:gd name="connsiteX6" fmla="*/ 849808 w 1547710"/>
                  <a:gd name="connsiteY6" fmla="*/ 414956 h 485254"/>
                  <a:gd name="connsiteX7" fmla="*/ 1004590 w 1547710"/>
                  <a:gd name="connsiteY7" fmla="*/ 481631 h 485254"/>
                  <a:gd name="connsiteX8" fmla="*/ 1195090 w 1547710"/>
                  <a:gd name="connsiteY8" fmla="*/ 467344 h 485254"/>
                  <a:gd name="connsiteX9" fmla="*/ 1418927 w 1547710"/>
                  <a:gd name="connsiteY9" fmla="*/ 391144 h 485254"/>
                  <a:gd name="connsiteX10" fmla="*/ 1533227 w 1547710"/>
                  <a:gd name="connsiteY10" fmla="*/ 298275 h 485254"/>
                  <a:gd name="connsiteX11" fmla="*/ 1542752 w 1547710"/>
                  <a:gd name="connsiteY11" fmla="*/ 193500 h 485254"/>
                  <a:gd name="connsiteX12" fmla="*/ 1502271 w 1547710"/>
                  <a:gd name="connsiteY12" fmla="*/ 114919 h 485254"/>
                  <a:gd name="connsiteX13" fmla="*/ 1359396 w 1547710"/>
                  <a:gd name="connsiteY13" fmla="*/ 76819 h 485254"/>
                  <a:gd name="connsiteX14" fmla="*/ 1276052 w 1547710"/>
                  <a:gd name="connsiteY14" fmla="*/ 81581 h 485254"/>
                  <a:gd name="connsiteX15" fmla="*/ 1235571 w 1547710"/>
                  <a:gd name="connsiteY15" fmla="*/ 112537 h 485254"/>
                  <a:gd name="connsiteX16" fmla="*/ 1259383 w 1547710"/>
                  <a:gd name="connsiteY16" fmla="*/ 207787 h 485254"/>
                  <a:gd name="connsiteX17" fmla="*/ 1257002 w 1547710"/>
                  <a:gd name="connsiteY17" fmla="*/ 283987 h 485254"/>
                  <a:gd name="connsiteX18" fmla="*/ 1185565 w 1547710"/>
                  <a:gd name="connsiteY18" fmla="*/ 360187 h 485254"/>
                  <a:gd name="connsiteX19" fmla="*/ 1061740 w 1547710"/>
                  <a:gd name="connsiteY19" fmla="*/ 350662 h 485254"/>
                  <a:gd name="connsiteX20" fmla="*/ 840283 w 1547710"/>
                  <a:gd name="connsiteY20" fmla="*/ 276844 h 485254"/>
                  <a:gd name="connsiteX21" fmla="*/ 616446 w 1547710"/>
                  <a:gd name="connsiteY21" fmla="*/ 176831 h 485254"/>
                  <a:gd name="connsiteX22" fmla="*/ 397371 w 1547710"/>
                  <a:gd name="connsiteY22" fmla="*/ 95869 h 485254"/>
                  <a:gd name="connsiteX23" fmla="*/ 194965 w 1547710"/>
                  <a:gd name="connsiteY23" fmla="*/ 41100 h 485254"/>
                  <a:gd name="connsiteX24" fmla="*/ 21133 w 1547710"/>
                  <a:gd name="connsiteY24" fmla="*/ 7762 h 485254"/>
                  <a:gd name="connsiteX0" fmla="*/ 14281 w 1540858"/>
                  <a:gd name="connsiteY0" fmla="*/ 7762 h 485254"/>
                  <a:gd name="connsiteX1" fmla="*/ 9519 w 1540858"/>
                  <a:gd name="connsiteY1" fmla="*/ 195881 h 485254"/>
                  <a:gd name="connsiteX2" fmla="*/ 135725 w 1540858"/>
                  <a:gd name="connsiteY2" fmla="*/ 214931 h 485254"/>
                  <a:gd name="connsiteX3" fmla="*/ 326225 w 1540858"/>
                  <a:gd name="connsiteY3" fmla="*/ 248269 h 485254"/>
                  <a:gd name="connsiteX4" fmla="*/ 502438 w 1540858"/>
                  <a:gd name="connsiteY4" fmla="*/ 288750 h 485254"/>
                  <a:gd name="connsiteX5" fmla="*/ 711988 w 1540858"/>
                  <a:gd name="connsiteY5" fmla="*/ 353044 h 485254"/>
                  <a:gd name="connsiteX6" fmla="*/ 842956 w 1540858"/>
                  <a:gd name="connsiteY6" fmla="*/ 414956 h 485254"/>
                  <a:gd name="connsiteX7" fmla="*/ 997738 w 1540858"/>
                  <a:gd name="connsiteY7" fmla="*/ 481631 h 485254"/>
                  <a:gd name="connsiteX8" fmla="*/ 1188238 w 1540858"/>
                  <a:gd name="connsiteY8" fmla="*/ 467344 h 485254"/>
                  <a:gd name="connsiteX9" fmla="*/ 1412075 w 1540858"/>
                  <a:gd name="connsiteY9" fmla="*/ 391144 h 485254"/>
                  <a:gd name="connsiteX10" fmla="*/ 1526375 w 1540858"/>
                  <a:gd name="connsiteY10" fmla="*/ 298275 h 485254"/>
                  <a:gd name="connsiteX11" fmla="*/ 1535900 w 1540858"/>
                  <a:gd name="connsiteY11" fmla="*/ 193500 h 485254"/>
                  <a:gd name="connsiteX12" fmla="*/ 1495419 w 1540858"/>
                  <a:gd name="connsiteY12" fmla="*/ 114919 h 485254"/>
                  <a:gd name="connsiteX13" fmla="*/ 1352544 w 1540858"/>
                  <a:gd name="connsiteY13" fmla="*/ 76819 h 485254"/>
                  <a:gd name="connsiteX14" fmla="*/ 1269200 w 1540858"/>
                  <a:gd name="connsiteY14" fmla="*/ 81581 h 485254"/>
                  <a:gd name="connsiteX15" fmla="*/ 1228719 w 1540858"/>
                  <a:gd name="connsiteY15" fmla="*/ 112537 h 485254"/>
                  <a:gd name="connsiteX16" fmla="*/ 1252531 w 1540858"/>
                  <a:gd name="connsiteY16" fmla="*/ 207787 h 485254"/>
                  <a:gd name="connsiteX17" fmla="*/ 1250150 w 1540858"/>
                  <a:gd name="connsiteY17" fmla="*/ 283987 h 485254"/>
                  <a:gd name="connsiteX18" fmla="*/ 1178713 w 1540858"/>
                  <a:gd name="connsiteY18" fmla="*/ 360187 h 485254"/>
                  <a:gd name="connsiteX19" fmla="*/ 1054888 w 1540858"/>
                  <a:gd name="connsiteY19" fmla="*/ 350662 h 485254"/>
                  <a:gd name="connsiteX20" fmla="*/ 833431 w 1540858"/>
                  <a:gd name="connsiteY20" fmla="*/ 276844 h 485254"/>
                  <a:gd name="connsiteX21" fmla="*/ 609594 w 1540858"/>
                  <a:gd name="connsiteY21" fmla="*/ 176831 h 485254"/>
                  <a:gd name="connsiteX22" fmla="*/ 390519 w 1540858"/>
                  <a:gd name="connsiteY22" fmla="*/ 95869 h 485254"/>
                  <a:gd name="connsiteX23" fmla="*/ 188113 w 1540858"/>
                  <a:gd name="connsiteY23" fmla="*/ 41100 h 485254"/>
                  <a:gd name="connsiteX24" fmla="*/ 14281 w 1540858"/>
                  <a:gd name="connsiteY24" fmla="*/ 7762 h 485254"/>
                  <a:gd name="connsiteX0" fmla="*/ 13142 w 1539719"/>
                  <a:gd name="connsiteY0" fmla="*/ 7762 h 485254"/>
                  <a:gd name="connsiteX1" fmla="*/ 8380 w 1539719"/>
                  <a:gd name="connsiteY1" fmla="*/ 195881 h 485254"/>
                  <a:gd name="connsiteX2" fmla="*/ 134586 w 1539719"/>
                  <a:gd name="connsiteY2" fmla="*/ 214931 h 485254"/>
                  <a:gd name="connsiteX3" fmla="*/ 325086 w 1539719"/>
                  <a:gd name="connsiteY3" fmla="*/ 248269 h 485254"/>
                  <a:gd name="connsiteX4" fmla="*/ 501299 w 1539719"/>
                  <a:gd name="connsiteY4" fmla="*/ 288750 h 485254"/>
                  <a:gd name="connsiteX5" fmla="*/ 710849 w 1539719"/>
                  <a:gd name="connsiteY5" fmla="*/ 353044 h 485254"/>
                  <a:gd name="connsiteX6" fmla="*/ 841817 w 1539719"/>
                  <a:gd name="connsiteY6" fmla="*/ 414956 h 485254"/>
                  <a:gd name="connsiteX7" fmla="*/ 996599 w 1539719"/>
                  <a:gd name="connsiteY7" fmla="*/ 481631 h 485254"/>
                  <a:gd name="connsiteX8" fmla="*/ 1187099 w 1539719"/>
                  <a:gd name="connsiteY8" fmla="*/ 467344 h 485254"/>
                  <a:gd name="connsiteX9" fmla="*/ 1410936 w 1539719"/>
                  <a:gd name="connsiteY9" fmla="*/ 391144 h 485254"/>
                  <a:gd name="connsiteX10" fmla="*/ 1525236 w 1539719"/>
                  <a:gd name="connsiteY10" fmla="*/ 298275 h 485254"/>
                  <a:gd name="connsiteX11" fmla="*/ 1534761 w 1539719"/>
                  <a:gd name="connsiteY11" fmla="*/ 193500 h 485254"/>
                  <a:gd name="connsiteX12" fmla="*/ 1494280 w 1539719"/>
                  <a:gd name="connsiteY12" fmla="*/ 114919 h 485254"/>
                  <a:gd name="connsiteX13" fmla="*/ 1351405 w 1539719"/>
                  <a:gd name="connsiteY13" fmla="*/ 76819 h 485254"/>
                  <a:gd name="connsiteX14" fmla="*/ 1268061 w 1539719"/>
                  <a:gd name="connsiteY14" fmla="*/ 81581 h 485254"/>
                  <a:gd name="connsiteX15" fmla="*/ 1227580 w 1539719"/>
                  <a:gd name="connsiteY15" fmla="*/ 112537 h 485254"/>
                  <a:gd name="connsiteX16" fmla="*/ 1251392 w 1539719"/>
                  <a:gd name="connsiteY16" fmla="*/ 207787 h 485254"/>
                  <a:gd name="connsiteX17" fmla="*/ 1249011 w 1539719"/>
                  <a:gd name="connsiteY17" fmla="*/ 283987 h 485254"/>
                  <a:gd name="connsiteX18" fmla="*/ 1177574 w 1539719"/>
                  <a:gd name="connsiteY18" fmla="*/ 360187 h 485254"/>
                  <a:gd name="connsiteX19" fmla="*/ 1053749 w 1539719"/>
                  <a:gd name="connsiteY19" fmla="*/ 350662 h 485254"/>
                  <a:gd name="connsiteX20" fmla="*/ 832292 w 1539719"/>
                  <a:gd name="connsiteY20" fmla="*/ 276844 h 485254"/>
                  <a:gd name="connsiteX21" fmla="*/ 608455 w 1539719"/>
                  <a:gd name="connsiteY21" fmla="*/ 176831 h 485254"/>
                  <a:gd name="connsiteX22" fmla="*/ 389380 w 1539719"/>
                  <a:gd name="connsiteY22" fmla="*/ 95869 h 485254"/>
                  <a:gd name="connsiteX23" fmla="*/ 186974 w 1539719"/>
                  <a:gd name="connsiteY23" fmla="*/ 41100 h 485254"/>
                  <a:gd name="connsiteX24" fmla="*/ 13142 w 1539719"/>
                  <a:gd name="connsiteY24" fmla="*/ 7762 h 485254"/>
                  <a:gd name="connsiteX0" fmla="*/ 15564 w 1542141"/>
                  <a:gd name="connsiteY0" fmla="*/ 7762 h 485254"/>
                  <a:gd name="connsiteX1" fmla="*/ 10802 w 1542141"/>
                  <a:gd name="connsiteY1" fmla="*/ 195881 h 485254"/>
                  <a:gd name="connsiteX2" fmla="*/ 137008 w 1542141"/>
                  <a:gd name="connsiteY2" fmla="*/ 214931 h 485254"/>
                  <a:gd name="connsiteX3" fmla="*/ 327508 w 1542141"/>
                  <a:gd name="connsiteY3" fmla="*/ 248269 h 485254"/>
                  <a:gd name="connsiteX4" fmla="*/ 503721 w 1542141"/>
                  <a:gd name="connsiteY4" fmla="*/ 288750 h 485254"/>
                  <a:gd name="connsiteX5" fmla="*/ 713271 w 1542141"/>
                  <a:gd name="connsiteY5" fmla="*/ 353044 h 485254"/>
                  <a:gd name="connsiteX6" fmla="*/ 844239 w 1542141"/>
                  <a:gd name="connsiteY6" fmla="*/ 414956 h 485254"/>
                  <a:gd name="connsiteX7" fmla="*/ 999021 w 1542141"/>
                  <a:gd name="connsiteY7" fmla="*/ 481631 h 485254"/>
                  <a:gd name="connsiteX8" fmla="*/ 1189521 w 1542141"/>
                  <a:gd name="connsiteY8" fmla="*/ 467344 h 485254"/>
                  <a:gd name="connsiteX9" fmla="*/ 1413358 w 1542141"/>
                  <a:gd name="connsiteY9" fmla="*/ 391144 h 485254"/>
                  <a:gd name="connsiteX10" fmla="*/ 1527658 w 1542141"/>
                  <a:gd name="connsiteY10" fmla="*/ 298275 h 485254"/>
                  <a:gd name="connsiteX11" fmla="*/ 1537183 w 1542141"/>
                  <a:gd name="connsiteY11" fmla="*/ 193500 h 485254"/>
                  <a:gd name="connsiteX12" fmla="*/ 1496702 w 1542141"/>
                  <a:gd name="connsiteY12" fmla="*/ 114919 h 485254"/>
                  <a:gd name="connsiteX13" fmla="*/ 1353827 w 1542141"/>
                  <a:gd name="connsiteY13" fmla="*/ 76819 h 485254"/>
                  <a:gd name="connsiteX14" fmla="*/ 1270483 w 1542141"/>
                  <a:gd name="connsiteY14" fmla="*/ 81581 h 485254"/>
                  <a:gd name="connsiteX15" fmla="*/ 1230002 w 1542141"/>
                  <a:gd name="connsiteY15" fmla="*/ 112537 h 485254"/>
                  <a:gd name="connsiteX16" fmla="*/ 1253814 w 1542141"/>
                  <a:gd name="connsiteY16" fmla="*/ 207787 h 485254"/>
                  <a:gd name="connsiteX17" fmla="*/ 1251433 w 1542141"/>
                  <a:gd name="connsiteY17" fmla="*/ 283987 h 485254"/>
                  <a:gd name="connsiteX18" fmla="*/ 1179996 w 1542141"/>
                  <a:gd name="connsiteY18" fmla="*/ 360187 h 485254"/>
                  <a:gd name="connsiteX19" fmla="*/ 1056171 w 1542141"/>
                  <a:gd name="connsiteY19" fmla="*/ 350662 h 485254"/>
                  <a:gd name="connsiteX20" fmla="*/ 834714 w 1542141"/>
                  <a:gd name="connsiteY20" fmla="*/ 276844 h 485254"/>
                  <a:gd name="connsiteX21" fmla="*/ 610877 w 1542141"/>
                  <a:gd name="connsiteY21" fmla="*/ 176831 h 485254"/>
                  <a:gd name="connsiteX22" fmla="*/ 391802 w 1542141"/>
                  <a:gd name="connsiteY22" fmla="*/ 95869 h 485254"/>
                  <a:gd name="connsiteX23" fmla="*/ 189396 w 1542141"/>
                  <a:gd name="connsiteY23" fmla="*/ 41100 h 485254"/>
                  <a:gd name="connsiteX24" fmla="*/ 15564 w 1542141"/>
                  <a:gd name="connsiteY24" fmla="*/ 7762 h 485254"/>
                  <a:gd name="connsiteX0" fmla="*/ 73439 w 1600016"/>
                  <a:gd name="connsiteY0" fmla="*/ 7762 h 485254"/>
                  <a:gd name="connsiteX1" fmla="*/ 68677 w 1600016"/>
                  <a:gd name="connsiteY1" fmla="*/ 195881 h 485254"/>
                  <a:gd name="connsiteX2" fmla="*/ 194883 w 1600016"/>
                  <a:gd name="connsiteY2" fmla="*/ 214931 h 485254"/>
                  <a:gd name="connsiteX3" fmla="*/ 385383 w 1600016"/>
                  <a:gd name="connsiteY3" fmla="*/ 248269 h 485254"/>
                  <a:gd name="connsiteX4" fmla="*/ 561596 w 1600016"/>
                  <a:gd name="connsiteY4" fmla="*/ 288750 h 485254"/>
                  <a:gd name="connsiteX5" fmla="*/ 771146 w 1600016"/>
                  <a:gd name="connsiteY5" fmla="*/ 353044 h 485254"/>
                  <a:gd name="connsiteX6" fmla="*/ 902114 w 1600016"/>
                  <a:gd name="connsiteY6" fmla="*/ 414956 h 485254"/>
                  <a:gd name="connsiteX7" fmla="*/ 1056896 w 1600016"/>
                  <a:gd name="connsiteY7" fmla="*/ 481631 h 485254"/>
                  <a:gd name="connsiteX8" fmla="*/ 1247396 w 1600016"/>
                  <a:gd name="connsiteY8" fmla="*/ 467344 h 485254"/>
                  <a:gd name="connsiteX9" fmla="*/ 1471233 w 1600016"/>
                  <a:gd name="connsiteY9" fmla="*/ 391144 h 485254"/>
                  <a:gd name="connsiteX10" fmla="*/ 1585533 w 1600016"/>
                  <a:gd name="connsiteY10" fmla="*/ 298275 h 485254"/>
                  <a:gd name="connsiteX11" fmla="*/ 1595058 w 1600016"/>
                  <a:gd name="connsiteY11" fmla="*/ 193500 h 485254"/>
                  <a:gd name="connsiteX12" fmla="*/ 1554577 w 1600016"/>
                  <a:gd name="connsiteY12" fmla="*/ 114919 h 485254"/>
                  <a:gd name="connsiteX13" fmla="*/ 1411702 w 1600016"/>
                  <a:gd name="connsiteY13" fmla="*/ 76819 h 485254"/>
                  <a:gd name="connsiteX14" fmla="*/ 1328358 w 1600016"/>
                  <a:gd name="connsiteY14" fmla="*/ 81581 h 485254"/>
                  <a:gd name="connsiteX15" fmla="*/ 1287877 w 1600016"/>
                  <a:gd name="connsiteY15" fmla="*/ 112537 h 485254"/>
                  <a:gd name="connsiteX16" fmla="*/ 1311689 w 1600016"/>
                  <a:gd name="connsiteY16" fmla="*/ 207787 h 485254"/>
                  <a:gd name="connsiteX17" fmla="*/ 1309308 w 1600016"/>
                  <a:gd name="connsiteY17" fmla="*/ 283987 h 485254"/>
                  <a:gd name="connsiteX18" fmla="*/ 1237871 w 1600016"/>
                  <a:gd name="connsiteY18" fmla="*/ 360187 h 485254"/>
                  <a:gd name="connsiteX19" fmla="*/ 1114046 w 1600016"/>
                  <a:gd name="connsiteY19" fmla="*/ 350662 h 485254"/>
                  <a:gd name="connsiteX20" fmla="*/ 892589 w 1600016"/>
                  <a:gd name="connsiteY20" fmla="*/ 276844 h 485254"/>
                  <a:gd name="connsiteX21" fmla="*/ 668752 w 1600016"/>
                  <a:gd name="connsiteY21" fmla="*/ 176831 h 485254"/>
                  <a:gd name="connsiteX22" fmla="*/ 449677 w 1600016"/>
                  <a:gd name="connsiteY22" fmla="*/ 95869 h 485254"/>
                  <a:gd name="connsiteX23" fmla="*/ 247271 w 1600016"/>
                  <a:gd name="connsiteY23" fmla="*/ 41100 h 485254"/>
                  <a:gd name="connsiteX24" fmla="*/ 73439 w 1600016"/>
                  <a:gd name="connsiteY24" fmla="*/ 7762 h 485254"/>
                  <a:gd name="connsiteX0" fmla="*/ 73439 w 1600016"/>
                  <a:gd name="connsiteY0" fmla="*/ 7762 h 485254"/>
                  <a:gd name="connsiteX1" fmla="*/ 68677 w 1600016"/>
                  <a:gd name="connsiteY1" fmla="*/ 195881 h 485254"/>
                  <a:gd name="connsiteX2" fmla="*/ 194883 w 1600016"/>
                  <a:gd name="connsiteY2" fmla="*/ 214931 h 485254"/>
                  <a:gd name="connsiteX3" fmla="*/ 385383 w 1600016"/>
                  <a:gd name="connsiteY3" fmla="*/ 248269 h 485254"/>
                  <a:gd name="connsiteX4" fmla="*/ 561596 w 1600016"/>
                  <a:gd name="connsiteY4" fmla="*/ 288750 h 485254"/>
                  <a:gd name="connsiteX5" fmla="*/ 771146 w 1600016"/>
                  <a:gd name="connsiteY5" fmla="*/ 353044 h 485254"/>
                  <a:gd name="connsiteX6" fmla="*/ 902114 w 1600016"/>
                  <a:gd name="connsiteY6" fmla="*/ 414956 h 485254"/>
                  <a:gd name="connsiteX7" fmla="*/ 1056896 w 1600016"/>
                  <a:gd name="connsiteY7" fmla="*/ 481631 h 485254"/>
                  <a:gd name="connsiteX8" fmla="*/ 1247396 w 1600016"/>
                  <a:gd name="connsiteY8" fmla="*/ 467344 h 485254"/>
                  <a:gd name="connsiteX9" fmla="*/ 1471233 w 1600016"/>
                  <a:gd name="connsiteY9" fmla="*/ 391144 h 485254"/>
                  <a:gd name="connsiteX10" fmla="*/ 1585533 w 1600016"/>
                  <a:gd name="connsiteY10" fmla="*/ 298275 h 485254"/>
                  <a:gd name="connsiteX11" fmla="*/ 1595058 w 1600016"/>
                  <a:gd name="connsiteY11" fmla="*/ 193500 h 485254"/>
                  <a:gd name="connsiteX12" fmla="*/ 1554577 w 1600016"/>
                  <a:gd name="connsiteY12" fmla="*/ 114919 h 485254"/>
                  <a:gd name="connsiteX13" fmla="*/ 1411702 w 1600016"/>
                  <a:gd name="connsiteY13" fmla="*/ 76819 h 485254"/>
                  <a:gd name="connsiteX14" fmla="*/ 1328358 w 1600016"/>
                  <a:gd name="connsiteY14" fmla="*/ 81581 h 485254"/>
                  <a:gd name="connsiteX15" fmla="*/ 1287877 w 1600016"/>
                  <a:gd name="connsiteY15" fmla="*/ 112537 h 485254"/>
                  <a:gd name="connsiteX16" fmla="*/ 1311689 w 1600016"/>
                  <a:gd name="connsiteY16" fmla="*/ 207787 h 485254"/>
                  <a:gd name="connsiteX17" fmla="*/ 1309308 w 1600016"/>
                  <a:gd name="connsiteY17" fmla="*/ 283987 h 485254"/>
                  <a:gd name="connsiteX18" fmla="*/ 1237871 w 1600016"/>
                  <a:gd name="connsiteY18" fmla="*/ 360187 h 485254"/>
                  <a:gd name="connsiteX19" fmla="*/ 1114046 w 1600016"/>
                  <a:gd name="connsiteY19" fmla="*/ 350662 h 485254"/>
                  <a:gd name="connsiteX20" fmla="*/ 892589 w 1600016"/>
                  <a:gd name="connsiteY20" fmla="*/ 276844 h 485254"/>
                  <a:gd name="connsiteX21" fmla="*/ 668752 w 1600016"/>
                  <a:gd name="connsiteY21" fmla="*/ 176831 h 485254"/>
                  <a:gd name="connsiteX22" fmla="*/ 449677 w 1600016"/>
                  <a:gd name="connsiteY22" fmla="*/ 95869 h 485254"/>
                  <a:gd name="connsiteX23" fmla="*/ 247271 w 1600016"/>
                  <a:gd name="connsiteY23" fmla="*/ 41100 h 485254"/>
                  <a:gd name="connsiteX24" fmla="*/ 73439 w 1600016"/>
                  <a:gd name="connsiteY24" fmla="*/ 7762 h 485254"/>
                  <a:gd name="connsiteX0" fmla="*/ 61929 w 1588506"/>
                  <a:gd name="connsiteY0" fmla="*/ 2236 h 479728"/>
                  <a:gd name="connsiteX1" fmla="*/ 17 w 1588506"/>
                  <a:gd name="connsiteY1" fmla="*/ 99868 h 479728"/>
                  <a:gd name="connsiteX2" fmla="*/ 57167 w 1588506"/>
                  <a:gd name="connsiteY2" fmla="*/ 190355 h 479728"/>
                  <a:gd name="connsiteX3" fmla="*/ 183373 w 1588506"/>
                  <a:gd name="connsiteY3" fmla="*/ 209405 h 479728"/>
                  <a:gd name="connsiteX4" fmla="*/ 373873 w 1588506"/>
                  <a:gd name="connsiteY4" fmla="*/ 242743 h 479728"/>
                  <a:gd name="connsiteX5" fmla="*/ 550086 w 1588506"/>
                  <a:gd name="connsiteY5" fmla="*/ 283224 h 479728"/>
                  <a:gd name="connsiteX6" fmla="*/ 759636 w 1588506"/>
                  <a:gd name="connsiteY6" fmla="*/ 347518 h 479728"/>
                  <a:gd name="connsiteX7" fmla="*/ 890604 w 1588506"/>
                  <a:gd name="connsiteY7" fmla="*/ 409430 h 479728"/>
                  <a:gd name="connsiteX8" fmla="*/ 1045386 w 1588506"/>
                  <a:gd name="connsiteY8" fmla="*/ 476105 h 479728"/>
                  <a:gd name="connsiteX9" fmla="*/ 1235886 w 1588506"/>
                  <a:gd name="connsiteY9" fmla="*/ 461818 h 479728"/>
                  <a:gd name="connsiteX10" fmla="*/ 1459723 w 1588506"/>
                  <a:gd name="connsiteY10" fmla="*/ 385618 h 479728"/>
                  <a:gd name="connsiteX11" fmla="*/ 1574023 w 1588506"/>
                  <a:gd name="connsiteY11" fmla="*/ 292749 h 479728"/>
                  <a:gd name="connsiteX12" fmla="*/ 1583548 w 1588506"/>
                  <a:gd name="connsiteY12" fmla="*/ 187974 h 479728"/>
                  <a:gd name="connsiteX13" fmla="*/ 1543067 w 1588506"/>
                  <a:gd name="connsiteY13" fmla="*/ 109393 h 479728"/>
                  <a:gd name="connsiteX14" fmla="*/ 1400192 w 1588506"/>
                  <a:gd name="connsiteY14" fmla="*/ 71293 h 479728"/>
                  <a:gd name="connsiteX15" fmla="*/ 1316848 w 1588506"/>
                  <a:gd name="connsiteY15" fmla="*/ 76055 h 479728"/>
                  <a:gd name="connsiteX16" fmla="*/ 1276367 w 1588506"/>
                  <a:gd name="connsiteY16" fmla="*/ 107011 h 479728"/>
                  <a:gd name="connsiteX17" fmla="*/ 1300179 w 1588506"/>
                  <a:gd name="connsiteY17" fmla="*/ 202261 h 479728"/>
                  <a:gd name="connsiteX18" fmla="*/ 1297798 w 1588506"/>
                  <a:gd name="connsiteY18" fmla="*/ 278461 h 479728"/>
                  <a:gd name="connsiteX19" fmla="*/ 1226361 w 1588506"/>
                  <a:gd name="connsiteY19" fmla="*/ 354661 h 479728"/>
                  <a:gd name="connsiteX20" fmla="*/ 1102536 w 1588506"/>
                  <a:gd name="connsiteY20" fmla="*/ 345136 h 479728"/>
                  <a:gd name="connsiteX21" fmla="*/ 881079 w 1588506"/>
                  <a:gd name="connsiteY21" fmla="*/ 271318 h 479728"/>
                  <a:gd name="connsiteX22" fmla="*/ 657242 w 1588506"/>
                  <a:gd name="connsiteY22" fmla="*/ 171305 h 479728"/>
                  <a:gd name="connsiteX23" fmla="*/ 438167 w 1588506"/>
                  <a:gd name="connsiteY23" fmla="*/ 90343 h 479728"/>
                  <a:gd name="connsiteX24" fmla="*/ 235761 w 1588506"/>
                  <a:gd name="connsiteY24" fmla="*/ 35574 h 479728"/>
                  <a:gd name="connsiteX25" fmla="*/ 61929 w 1588506"/>
                  <a:gd name="connsiteY25" fmla="*/ 2236 h 479728"/>
                  <a:gd name="connsiteX0" fmla="*/ 61929 w 1588506"/>
                  <a:gd name="connsiteY0" fmla="*/ 2236 h 479728"/>
                  <a:gd name="connsiteX1" fmla="*/ 17 w 1588506"/>
                  <a:gd name="connsiteY1" fmla="*/ 99868 h 479728"/>
                  <a:gd name="connsiteX2" fmla="*/ 57167 w 1588506"/>
                  <a:gd name="connsiteY2" fmla="*/ 190355 h 479728"/>
                  <a:gd name="connsiteX3" fmla="*/ 183373 w 1588506"/>
                  <a:gd name="connsiteY3" fmla="*/ 209405 h 479728"/>
                  <a:gd name="connsiteX4" fmla="*/ 373873 w 1588506"/>
                  <a:gd name="connsiteY4" fmla="*/ 242743 h 479728"/>
                  <a:gd name="connsiteX5" fmla="*/ 550086 w 1588506"/>
                  <a:gd name="connsiteY5" fmla="*/ 283224 h 479728"/>
                  <a:gd name="connsiteX6" fmla="*/ 759636 w 1588506"/>
                  <a:gd name="connsiteY6" fmla="*/ 347518 h 479728"/>
                  <a:gd name="connsiteX7" fmla="*/ 890604 w 1588506"/>
                  <a:gd name="connsiteY7" fmla="*/ 409430 h 479728"/>
                  <a:gd name="connsiteX8" fmla="*/ 1045386 w 1588506"/>
                  <a:gd name="connsiteY8" fmla="*/ 476105 h 479728"/>
                  <a:gd name="connsiteX9" fmla="*/ 1235886 w 1588506"/>
                  <a:gd name="connsiteY9" fmla="*/ 461818 h 479728"/>
                  <a:gd name="connsiteX10" fmla="*/ 1459723 w 1588506"/>
                  <a:gd name="connsiteY10" fmla="*/ 385618 h 479728"/>
                  <a:gd name="connsiteX11" fmla="*/ 1574023 w 1588506"/>
                  <a:gd name="connsiteY11" fmla="*/ 292749 h 479728"/>
                  <a:gd name="connsiteX12" fmla="*/ 1583548 w 1588506"/>
                  <a:gd name="connsiteY12" fmla="*/ 187974 h 479728"/>
                  <a:gd name="connsiteX13" fmla="*/ 1543067 w 1588506"/>
                  <a:gd name="connsiteY13" fmla="*/ 109393 h 479728"/>
                  <a:gd name="connsiteX14" fmla="*/ 1400192 w 1588506"/>
                  <a:gd name="connsiteY14" fmla="*/ 71293 h 479728"/>
                  <a:gd name="connsiteX15" fmla="*/ 1316848 w 1588506"/>
                  <a:gd name="connsiteY15" fmla="*/ 76055 h 479728"/>
                  <a:gd name="connsiteX16" fmla="*/ 1276367 w 1588506"/>
                  <a:gd name="connsiteY16" fmla="*/ 107011 h 479728"/>
                  <a:gd name="connsiteX17" fmla="*/ 1300179 w 1588506"/>
                  <a:gd name="connsiteY17" fmla="*/ 202261 h 479728"/>
                  <a:gd name="connsiteX18" fmla="*/ 1297798 w 1588506"/>
                  <a:gd name="connsiteY18" fmla="*/ 278461 h 479728"/>
                  <a:gd name="connsiteX19" fmla="*/ 1226361 w 1588506"/>
                  <a:gd name="connsiteY19" fmla="*/ 354661 h 479728"/>
                  <a:gd name="connsiteX20" fmla="*/ 1102536 w 1588506"/>
                  <a:gd name="connsiteY20" fmla="*/ 345136 h 479728"/>
                  <a:gd name="connsiteX21" fmla="*/ 881079 w 1588506"/>
                  <a:gd name="connsiteY21" fmla="*/ 271318 h 479728"/>
                  <a:gd name="connsiteX22" fmla="*/ 657242 w 1588506"/>
                  <a:gd name="connsiteY22" fmla="*/ 171305 h 479728"/>
                  <a:gd name="connsiteX23" fmla="*/ 438167 w 1588506"/>
                  <a:gd name="connsiteY23" fmla="*/ 90343 h 479728"/>
                  <a:gd name="connsiteX24" fmla="*/ 235761 w 1588506"/>
                  <a:gd name="connsiteY24" fmla="*/ 35574 h 479728"/>
                  <a:gd name="connsiteX25" fmla="*/ 61929 w 1588506"/>
                  <a:gd name="connsiteY25" fmla="*/ 2236 h 479728"/>
                  <a:gd name="connsiteX0" fmla="*/ 12813 w 1539390"/>
                  <a:gd name="connsiteY0" fmla="*/ 2111 h 479603"/>
                  <a:gd name="connsiteX1" fmla="*/ 12814 w 1539390"/>
                  <a:gd name="connsiteY1" fmla="*/ 97361 h 479603"/>
                  <a:gd name="connsiteX2" fmla="*/ 8051 w 1539390"/>
                  <a:gd name="connsiteY2" fmla="*/ 190230 h 479603"/>
                  <a:gd name="connsiteX3" fmla="*/ 134257 w 1539390"/>
                  <a:gd name="connsiteY3" fmla="*/ 209280 h 479603"/>
                  <a:gd name="connsiteX4" fmla="*/ 324757 w 1539390"/>
                  <a:gd name="connsiteY4" fmla="*/ 242618 h 479603"/>
                  <a:gd name="connsiteX5" fmla="*/ 500970 w 1539390"/>
                  <a:gd name="connsiteY5" fmla="*/ 283099 h 479603"/>
                  <a:gd name="connsiteX6" fmla="*/ 710520 w 1539390"/>
                  <a:gd name="connsiteY6" fmla="*/ 347393 h 479603"/>
                  <a:gd name="connsiteX7" fmla="*/ 841488 w 1539390"/>
                  <a:gd name="connsiteY7" fmla="*/ 409305 h 479603"/>
                  <a:gd name="connsiteX8" fmla="*/ 996270 w 1539390"/>
                  <a:gd name="connsiteY8" fmla="*/ 475980 h 479603"/>
                  <a:gd name="connsiteX9" fmla="*/ 1186770 w 1539390"/>
                  <a:gd name="connsiteY9" fmla="*/ 461693 h 479603"/>
                  <a:gd name="connsiteX10" fmla="*/ 1410607 w 1539390"/>
                  <a:gd name="connsiteY10" fmla="*/ 385493 h 479603"/>
                  <a:gd name="connsiteX11" fmla="*/ 1524907 w 1539390"/>
                  <a:gd name="connsiteY11" fmla="*/ 292624 h 479603"/>
                  <a:gd name="connsiteX12" fmla="*/ 1534432 w 1539390"/>
                  <a:gd name="connsiteY12" fmla="*/ 187849 h 479603"/>
                  <a:gd name="connsiteX13" fmla="*/ 1493951 w 1539390"/>
                  <a:gd name="connsiteY13" fmla="*/ 109268 h 479603"/>
                  <a:gd name="connsiteX14" fmla="*/ 1351076 w 1539390"/>
                  <a:gd name="connsiteY14" fmla="*/ 71168 h 479603"/>
                  <a:gd name="connsiteX15" fmla="*/ 1267732 w 1539390"/>
                  <a:gd name="connsiteY15" fmla="*/ 75930 h 479603"/>
                  <a:gd name="connsiteX16" fmla="*/ 1227251 w 1539390"/>
                  <a:gd name="connsiteY16" fmla="*/ 106886 h 479603"/>
                  <a:gd name="connsiteX17" fmla="*/ 1251063 w 1539390"/>
                  <a:gd name="connsiteY17" fmla="*/ 202136 h 479603"/>
                  <a:gd name="connsiteX18" fmla="*/ 1248682 w 1539390"/>
                  <a:gd name="connsiteY18" fmla="*/ 278336 h 479603"/>
                  <a:gd name="connsiteX19" fmla="*/ 1177245 w 1539390"/>
                  <a:gd name="connsiteY19" fmla="*/ 354536 h 479603"/>
                  <a:gd name="connsiteX20" fmla="*/ 1053420 w 1539390"/>
                  <a:gd name="connsiteY20" fmla="*/ 345011 h 479603"/>
                  <a:gd name="connsiteX21" fmla="*/ 831963 w 1539390"/>
                  <a:gd name="connsiteY21" fmla="*/ 271193 h 479603"/>
                  <a:gd name="connsiteX22" fmla="*/ 608126 w 1539390"/>
                  <a:gd name="connsiteY22" fmla="*/ 171180 h 479603"/>
                  <a:gd name="connsiteX23" fmla="*/ 389051 w 1539390"/>
                  <a:gd name="connsiteY23" fmla="*/ 90218 h 479603"/>
                  <a:gd name="connsiteX24" fmla="*/ 186645 w 1539390"/>
                  <a:gd name="connsiteY24" fmla="*/ 35449 h 479603"/>
                  <a:gd name="connsiteX25" fmla="*/ 12813 w 1539390"/>
                  <a:gd name="connsiteY25" fmla="*/ 2111 h 479603"/>
                  <a:gd name="connsiteX0" fmla="*/ 12813 w 1539390"/>
                  <a:gd name="connsiteY0" fmla="*/ 2111 h 467725"/>
                  <a:gd name="connsiteX1" fmla="*/ 12814 w 1539390"/>
                  <a:gd name="connsiteY1" fmla="*/ 97361 h 467725"/>
                  <a:gd name="connsiteX2" fmla="*/ 8051 w 1539390"/>
                  <a:gd name="connsiteY2" fmla="*/ 190230 h 467725"/>
                  <a:gd name="connsiteX3" fmla="*/ 134257 w 1539390"/>
                  <a:gd name="connsiteY3" fmla="*/ 209280 h 467725"/>
                  <a:gd name="connsiteX4" fmla="*/ 324757 w 1539390"/>
                  <a:gd name="connsiteY4" fmla="*/ 242618 h 467725"/>
                  <a:gd name="connsiteX5" fmla="*/ 500970 w 1539390"/>
                  <a:gd name="connsiteY5" fmla="*/ 283099 h 467725"/>
                  <a:gd name="connsiteX6" fmla="*/ 710520 w 1539390"/>
                  <a:gd name="connsiteY6" fmla="*/ 347393 h 467725"/>
                  <a:gd name="connsiteX7" fmla="*/ 841488 w 1539390"/>
                  <a:gd name="connsiteY7" fmla="*/ 409305 h 467725"/>
                  <a:gd name="connsiteX8" fmla="*/ 1010558 w 1539390"/>
                  <a:gd name="connsiteY8" fmla="*/ 456930 h 467725"/>
                  <a:gd name="connsiteX9" fmla="*/ 1186770 w 1539390"/>
                  <a:gd name="connsiteY9" fmla="*/ 461693 h 467725"/>
                  <a:gd name="connsiteX10" fmla="*/ 1410607 w 1539390"/>
                  <a:gd name="connsiteY10" fmla="*/ 385493 h 467725"/>
                  <a:gd name="connsiteX11" fmla="*/ 1524907 w 1539390"/>
                  <a:gd name="connsiteY11" fmla="*/ 292624 h 467725"/>
                  <a:gd name="connsiteX12" fmla="*/ 1534432 w 1539390"/>
                  <a:gd name="connsiteY12" fmla="*/ 187849 h 467725"/>
                  <a:gd name="connsiteX13" fmla="*/ 1493951 w 1539390"/>
                  <a:gd name="connsiteY13" fmla="*/ 109268 h 467725"/>
                  <a:gd name="connsiteX14" fmla="*/ 1351076 w 1539390"/>
                  <a:gd name="connsiteY14" fmla="*/ 71168 h 467725"/>
                  <a:gd name="connsiteX15" fmla="*/ 1267732 w 1539390"/>
                  <a:gd name="connsiteY15" fmla="*/ 75930 h 467725"/>
                  <a:gd name="connsiteX16" fmla="*/ 1227251 w 1539390"/>
                  <a:gd name="connsiteY16" fmla="*/ 106886 h 467725"/>
                  <a:gd name="connsiteX17" fmla="*/ 1251063 w 1539390"/>
                  <a:gd name="connsiteY17" fmla="*/ 202136 h 467725"/>
                  <a:gd name="connsiteX18" fmla="*/ 1248682 w 1539390"/>
                  <a:gd name="connsiteY18" fmla="*/ 278336 h 467725"/>
                  <a:gd name="connsiteX19" fmla="*/ 1177245 w 1539390"/>
                  <a:gd name="connsiteY19" fmla="*/ 354536 h 467725"/>
                  <a:gd name="connsiteX20" fmla="*/ 1053420 w 1539390"/>
                  <a:gd name="connsiteY20" fmla="*/ 345011 h 467725"/>
                  <a:gd name="connsiteX21" fmla="*/ 831963 w 1539390"/>
                  <a:gd name="connsiteY21" fmla="*/ 271193 h 467725"/>
                  <a:gd name="connsiteX22" fmla="*/ 608126 w 1539390"/>
                  <a:gd name="connsiteY22" fmla="*/ 171180 h 467725"/>
                  <a:gd name="connsiteX23" fmla="*/ 389051 w 1539390"/>
                  <a:gd name="connsiteY23" fmla="*/ 90218 h 467725"/>
                  <a:gd name="connsiteX24" fmla="*/ 186645 w 1539390"/>
                  <a:gd name="connsiteY24" fmla="*/ 35449 h 467725"/>
                  <a:gd name="connsiteX25" fmla="*/ 12813 w 1539390"/>
                  <a:gd name="connsiteY25" fmla="*/ 2111 h 467725"/>
                  <a:gd name="connsiteX0" fmla="*/ 12813 w 1539390"/>
                  <a:gd name="connsiteY0" fmla="*/ 2111 h 467725"/>
                  <a:gd name="connsiteX1" fmla="*/ 12814 w 1539390"/>
                  <a:gd name="connsiteY1" fmla="*/ 97361 h 467725"/>
                  <a:gd name="connsiteX2" fmla="*/ 8051 w 1539390"/>
                  <a:gd name="connsiteY2" fmla="*/ 190230 h 467725"/>
                  <a:gd name="connsiteX3" fmla="*/ 134257 w 1539390"/>
                  <a:gd name="connsiteY3" fmla="*/ 209280 h 467725"/>
                  <a:gd name="connsiteX4" fmla="*/ 324757 w 1539390"/>
                  <a:gd name="connsiteY4" fmla="*/ 242618 h 467725"/>
                  <a:gd name="connsiteX5" fmla="*/ 500970 w 1539390"/>
                  <a:gd name="connsiteY5" fmla="*/ 283099 h 467725"/>
                  <a:gd name="connsiteX6" fmla="*/ 710520 w 1539390"/>
                  <a:gd name="connsiteY6" fmla="*/ 347393 h 467725"/>
                  <a:gd name="connsiteX7" fmla="*/ 872444 w 1539390"/>
                  <a:gd name="connsiteY7" fmla="*/ 409305 h 467725"/>
                  <a:gd name="connsiteX8" fmla="*/ 1010558 w 1539390"/>
                  <a:gd name="connsiteY8" fmla="*/ 456930 h 467725"/>
                  <a:gd name="connsiteX9" fmla="*/ 1186770 w 1539390"/>
                  <a:gd name="connsiteY9" fmla="*/ 461693 h 467725"/>
                  <a:gd name="connsiteX10" fmla="*/ 1410607 w 1539390"/>
                  <a:gd name="connsiteY10" fmla="*/ 385493 h 467725"/>
                  <a:gd name="connsiteX11" fmla="*/ 1524907 w 1539390"/>
                  <a:gd name="connsiteY11" fmla="*/ 292624 h 467725"/>
                  <a:gd name="connsiteX12" fmla="*/ 1534432 w 1539390"/>
                  <a:gd name="connsiteY12" fmla="*/ 187849 h 467725"/>
                  <a:gd name="connsiteX13" fmla="*/ 1493951 w 1539390"/>
                  <a:gd name="connsiteY13" fmla="*/ 109268 h 467725"/>
                  <a:gd name="connsiteX14" fmla="*/ 1351076 w 1539390"/>
                  <a:gd name="connsiteY14" fmla="*/ 71168 h 467725"/>
                  <a:gd name="connsiteX15" fmla="*/ 1267732 w 1539390"/>
                  <a:gd name="connsiteY15" fmla="*/ 75930 h 467725"/>
                  <a:gd name="connsiteX16" fmla="*/ 1227251 w 1539390"/>
                  <a:gd name="connsiteY16" fmla="*/ 106886 h 467725"/>
                  <a:gd name="connsiteX17" fmla="*/ 1251063 w 1539390"/>
                  <a:gd name="connsiteY17" fmla="*/ 202136 h 467725"/>
                  <a:gd name="connsiteX18" fmla="*/ 1248682 w 1539390"/>
                  <a:gd name="connsiteY18" fmla="*/ 278336 h 467725"/>
                  <a:gd name="connsiteX19" fmla="*/ 1177245 w 1539390"/>
                  <a:gd name="connsiteY19" fmla="*/ 354536 h 467725"/>
                  <a:gd name="connsiteX20" fmla="*/ 1053420 w 1539390"/>
                  <a:gd name="connsiteY20" fmla="*/ 345011 h 467725"/>
                  <a:gd name="connsiteX21" fmla="*/ 831963 w 1539390"/>
                  <a:gd name="connsiteY21" fmla="*/ 271193 h 467725"/>
                  <a:gd name="connsiteX22" fmla="*/ 608126 w 1539390"/>
                  <a:gd name="connsiteY22" fmla="*/ 171180 h 467725"/>
                  <a:gd name="connsiteX23" fmla="*/ 389051 w 1539390"/>
                  <a:gd name="connsiteY23" fmla="*/ 90218 h 467725"/>
                  <a:gd name="connsiteX24" fmla="*/ 186645 w 1539390"/>
                  <a:gd name="connsiteY24" fmla="*/ 35449 h 467725"/>
                  <a:gd name="connsiteX25" fmla="*/ 12813 w 1539390"/>
                  <a:gd name="connsiteY25" fmla="*/ 2111 h 467725"/>
                  <a:gd name="connsiteX0" fmla="*/ 12813 w 1539390"/>
                  <a:gd name="connsiteY0" fmla="*/ 2111 h 465061"/>
                  <a:gd name="connsiteX1" fmla="*/ 12814 w 1539390"/>
                  <a:gd name="connsiteY1" fmla="*/ 97361 h 465061"/>
                  <a:gd name="connsiteX2" fmla="*/ 8051 w 1539390"/>
                  <a:gd name="connsiteY2" fmla="*/ 190230 h 465061"/>
                  <a:gd name="connsiteX3" fmla="*/ 134257 w 1539390"/>
                  <a:gd name="connsiteY3" fmla="*/ 209280 h 465061"/>
                  <a:gd name="connsiteX4" fmla="*/ 324757 w 1539390"/>
                  <a:gd name="connsiteY4" fmla="*/ 242618 h 465061"/>
                  <a:gd name="connsiteX5" fmla="*/ 500970 w 1539390"/>
                  <a:gd name="connsiteY5" fmla="*/ 283099 h 465061"/>
                  <a:gd name="connsiteX6" fmla="*/ 710520 w 1539390"/>
                  <a:gd name="connsiteY6" fmla="*/ 347393 h 465061"/>
                  <a:gd name="connsiteX7" fmla="*/ 872444 w 1539390"/>
                  <a:gd name="connsiteY7" fmla="*/ 409305 h 465061"/>
                  <a:gd name="connsiteX8" fmla="*/ 1010558 w 1539390"/>
                  <a:gd name="connsiteY8" fmla="*/ 447405 h 465061"/>
                  <a:gd name="connsiteX9" fmla="*/ 1186770 w 1539390"/>
                  <a:gd name="connsiteY9" fmla="*/ 461693 h 465061"/>
                  <a:gd name="connsiteX10" fmla="*/ 1410607 w 1539390"/>
                  <a:gd name="connsiteY10" fmla="*/ 385493 h 465061"/>
                  <a:gd name="connsiteX11" fmla="*/ 1524907 w 1539390"/>
                  <a:gd name="connsiteY11" fmla="*/ 292624 h 465061"/>
                  <a:gd name="connsiteX12" fmla="*/ 1534432 w 1539390"/>
                  <a:gd name="connsiteY12" fmla="*/ 187849 h 465061"/>
                  <a:gd name="connsiteX13" fmla="*/ 1493951 w 1539390"/>
                  <a:gd name="connsiteY13" fmla="*/ 109268 h 465061"/>
                  <a:gd name="connsiteX14" fmla="*/ 1351076 w 1539390"/>
                  <a:gd name="connsiteY14" fmla="*/ 71168 h 465061"/>
                  <a:gd name="connsiteX15" fmla="*/ 1267732 w 1539390"/>
                  <a:gd name="connsiteY15" fmla="*/ 75930 h 465061"/>
                  <a:gd name="connsiteX16" fmla="*/ 1227251 w 1539390"/>
                  <a:gd name="connsiteY16" fmla="*/ 106886 h 465061"/>
                  <a:gd name="connsiteX17" fmla="*/ 1251063 w 1539390"/>
                  <a:gd name="connsiteY17" fmla="*/ 202136 h 465061"/>
                  <a:gd name="connsiteX18" fmla="*/ 1248682 w 1539390"/>
                  <a:gd name="connsiteY18" fmla="*/ 278336 h 465061"/>
                  <a:gd name="connsiteX19" fmla="*/ 1177245 w 1539390"/>
                  <a:gd name="connsiteY19" fmla="*/ 354536 h 465061"/>
                  <a:gd name="connsiteX20" fmla="*/ 1053420 w 1539390"/>
                  <a:gd name="connsiteY20" fmla="*/ 345011 h 465061"/>
                  <a:gd name="connsiteX21" fmla="*/ 831963 w 1539390"/>
                  <a:gd name="connsiteY21" fmla="*/ 271193 h 465061"/>
                  <a:gd name="connsiteX22" fmla="*/ 608126 w 1539390"/>
                  <a:gd name="connsiteY22" fmla="*/ 171180 h 465061"/>
                  <a:gd name="connsiteX23" fmla="*/ 389051 w 1539390"/>
                  <a:gd name="connsiteY23" fmla="*/ 90218 h 465061"/>
                  <a:gd name="connsiteX24" fmla="*/ 186645 w 1539390"/>
                  <a:gd name="connsiteY24" fmla="*/ 35449 h 465061"/>
                  <a:gd name="connsiteX25" fmla="*/ 12813 w 1539390"/>
                  <a:gd name="connsiteY25" fmla="*/ 2111 h 465061"/>
                  <a:gd name="connsiteX0" fmla="*/ 11598 w 1542937"/>
                  <a:gd name="connsiteY0" fmla="*/ 2173 h 465123"/>
                  <a:gd name="connsiteX1" fmla="*/ 16361 w 1542937"/>
                  <a:gd name="connsiteY1" fmla="*/ 97423 h 465123"/>
                  <a:gd name="connsiteX2" fmla="*/ 11598 w 1542937"/>
                  <a:gd name="connsiteY2" fmla="*/ 190292 h 465123"/>
                  <a:gd name="connsiteX3" fmla="*/ 137804 w 1542937"/>
                  <a:gd name="connsiteY3" fmla="*/ 209342 h 465123"/>
                  <a:gd name="connsiteX4" fmla="*/ 328304 w 1542937"/>
                  <a:gd name="connsiteY4" fmla="*/ 242680 h 465123"/>
                  <a:gd name="connsiteX5" fmla="*/ 504517 w 1542937"/>
                  <a:gd name="connsiteY5" fmla="*/ 283161 h 465123"/>
                  <a:gd name="connsiteX6" fmla="*/ 714067 w 1542937"/>
                  <a:gd name="connsiteY6" fmla="*/ 347455 h 465123"/>
                  <a:gd name="connsiteX7" fmla="*/ 875991 w 1542937"/>
                  <a:gd name="connsiteY7" fmla="*/ 409367 h 465123"/>
                  <a:gd name="connsiteX8" fmla="*/ 1014105 w 1542937"/>
                  <a:gd name="connsiteY8" fmla="*/ 447467 h 465123"/>
                  <a:gd name="connsiteX9" fmla="*/ 1190317 w 1542937"/>
                  <a:gd name="connsiteY9" fmla="*/ 461755 h 465123"/>
                  <a:gd name="connsiteX10" fmla="*/ 1414154 w 1542937"/>
                  <a:gd name="connsiteY10" fmla="*/ 385555 h 465123"/>
                  <a:gd name="connsiteX11" fmla="*/ 1528454 w 1542937"/>
                  <a:gd name="connsiteY11" fmla="*/ 292686 h 465123"/>
                  <a:gd name="connsiteX12" fmla="*/ 1537979 w 1542937"/>
                  <a:gd name="connsiteY12" fmla="*/ 187911 h 465123"/>
                  <a:gd name="connsiteX13" fmla="*/ 1497498 w 1542937"/>
                  <a:gd name="connsiteY13" fmla="*/ 109330 h 465123"/>
                  <a:gd name="connsiteX14" fmla="*/ 1354623 w 1542937"/>
                  <a:gd name="connsiteY14" fmla="*/ 71230 h 465123"/>
                  <a:gd name="connsiteX15" fmla="*/ 1271279 w 1542937"/>
                  <a:gd name="connsiteY15" fmla="*/ 75992 h 465123"/>
                  <a:gd name="connsiteX16" fmla="*/ 1230798 w 1542937"/>
                  <a:gd name="connsiteY16" fmla="*/ 106948 h 465123"/>
                  <a:gd name="connsiteX17" fmla="*/ 1254610 w 1542937"/>
                  <a:gd name="connsiteY17" fmla="*/ 202198 h 465123"/>
                  <a:gd name="connsiteX18" fmla="*/ 1252229 w 1542937"/>
                  <a:gd name="connsiteY18" fmla="*/ 278398 h 465123"/>
                  <a:gd name="connsiteX19" fmla="*/ 1180792 w 1542937"/>
                  <a:gd name="connsiteY19" fmla="*/ 354598 h 465123"/>
                  <a:gd name="connsiteX20" fmla="*/ 1056967 w 1542937"/>
                  <a:gd name="connsiteY20" fmla="*/ 345073 h 465123"/>
                  <a:gd name="connsiteX21" fmla="*/ 835510 w 1542937"/>
                  <a:gd name="connsiteY21" fmla="*/ 271255 h 465123"/>
                  <a:gd name="connsiteX22" fmla="*/ 611673 w 1542937"/>
                  <a:gd name="connsiteY22" fmla="*/ 171242 h 465123"/>
                  <a:gd name="connsiteX23" fmla="*/ 392598 w 1542937"/>
                  <a:gd name="connsiteY23" fmla="*/ 90280 h 465123"/>
                  <a:gd name="connsiteX24" fmla="*/ 190192 w 1542937"/>
                  <a:gd name="connsiteY24" fmla="*/ 35511 h 465123"/>
                  <a:gd name="connsiteX25" fmla="*/ 11598 w 1542937"/>
                  <a:gd name="connsiteY25" fmla="*/ 2173 h 465123"/>
                  <a:gd name="connsiteX0" fmla="*/ 21638 w 1552977"/>
                  <a:gd name="connsiteY0" fmla="*/ 1925 h 464875"/>
                  <a:gd name="connsiteX1" fmla="*/ 2588 w 1552977"/>
                  <a:gd name="connsiteY1" fmla="*/ 92412 h 464875"/>
                  <a:gd name="connsiteX2" fmla="*/ 21638 w 1552977"/>
                  <a:gd name="connsiteY2" fmla="*/ 190044 h 464875"/>
                  <a:gd name="connsiteX3" fmla="*/ 147844 w 1552977"/>
                  <a:gd name="connsiteY3" fmla="*/ 209094 h 464875"/>
                  <a:gd name="connsiteX4" fmla="*/ 338344 w 1552977"/>
                  <a:gd name="connsiteY4" fmla="*/ 242432 h 464875"/>
                  <a:gd name="connsiteX5" fmla="*/ 514557 w 1552977"/>
                  <a:gd name="connsiteY5" fmla="*/ 282913 h 464875"/>
                  <a:gd name="connsiteX6" fmla="*/ 724107 w 1552977"/>
                  <a:gd name="connsiteY6" fmla="*/ 347207 h 464875"/>
                  <a:gd name="connsiteX7" fmla="*/ 886031 w 1552977"/>
                  <a:gd name="connsiteY7" fmla="*/ 409119 h 464875"/>
                  <a:gd name="connsiteX8" fmla="*/ 1024145 w 1552977"/>
                  <a:gd name="connsiteY8" fmla="*/ 447219 h 464875"/>
                  <a:gd name="connsiteX9" fmla="*/ 1200357 w 1552977"/>
                  <a:gd name="connsiteY9" fmla="*/ 461507 h 464875"/>
                  <a:gd name="connsiteX10" fmla="*/ 1424194 w 1552977"/>
                  <a:gd name="connsiteY10" fmla="*/ 385307 h 464875"/>
                  <a:gd name="connsiteX11" fmla="*/ 1538494 w 1552977"/>
                  <a:gd name="connsiteY11" fmla="*/ 292438 h 464875"/>
                  <a:gd name="connsiteX12" fmla="*/ 1548019 w 1552977"/>
                  <a:gd name="connsiteY12" fmla="*/ 187663 h 464875"/>
                  <a:gd name="connsiteX13" fmla="*/ 1507538 w 1552977"/>
                  <a:gd name="connsiteY13" fmla="*/ 109082 h 464875"/>
                  <a:gd name="connsiteX14" fmla="*/ 1364663 w 1552977"/>
                  <a:gd name="connsiteY14" fmla="*/ 70982 h 464875"/>
                  <a:gd name="connsiteX15" fmla="*/ 1281319 w 1552977"/>
                  <a:gd name="connsiteY15" fmla="*/ 75744 h 464875"/>
                  <a:gd name="connsiteX16" fmla="*/ 1240838 w 1552977"/>
                  <a:gd name="connsiteY16" fmla="*/ 106700 h 464875"/>
                  <a:gd name="connsiteX17" fmla="*/ 1264650 w 1552977"/>
                  <a:gd name="connsiteY17" fmla="*/ 201950 h 464875"/>
                  <a:gd name="connsiteX18" fmla="*/ 1262269 w 1552977"/>
                  <a:gd name="connsiteY18" fmla="*/ 278150 h 464875"/>
                  <a:gd name="connsiteX19" fmla="*/ 1190832 w 1552977"/>
                  <a:gd name="connsiteY19" fmla="*/ 354350 h 464875"/>
                  <a:gd name="connsiteX20" fmla="*/ 1067007 w 1552977"/>
                  <a:gd name="connsiteY20" fmla="*/ 344825 h 464875"/>
                  <a:gd name="connsiteX21" fmla="*/ 845550 w 1552977"/>
                  <a:gd name="connsiteY21" fmla="*/ 271007 h 464875"/>
                  <a:gd name="connsiteX22" fmla="*/ 621713 w 1552977"/>
                  <a:gd name="connsiteY22" fmla="*/ 170994 h 464875"/>
                  <a:gd name="connsiteX23" fmla="*/ 402638 w 1552977"/>
                  <a:gd name="connsiteY23" fmla="*/ 90032 h 464875"/>
                  <a:gd name="connsiteX24" fmla="*/ 200232 w 1552977"/>
                  <a:gd name="connsiteY24" fmla="*/ 35263 h 464875"/>
                  <a:gd name="connsiteX25" fmla="*/ 21638 w 1552977"/>
                  <a:gd name="connsiteY25" fmla="*/ 1925 h 464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552977" h="464875">
                    <a:moveTo>
                      <a:pt x="21638" y="1925"/>
                    </a:moveTo>
                    <a:cubicBezTo>
                      <a:pt x="-11303" y="11450"/>
                      <a:pt x="3382" y="61059"/>
                      <a:pt x="2588" y="92412"/>
                    </a:cubicBezTo>
                    <a:cubicBezTo>
                      <a:pt x="1794" y="123765"/>
                      <a:pt x="-2571" y="170597"/>
                      <a:pt x="21638" y="190044"/>
                    </a:cubicBezTo>
                    <a:cubicBezTo>
                      <a:pt x="45847" y="209491"/>
                      <a:pt x="95060" y="200363"/>
                      <a:pt x="147844" y="209094"/>
                    </a:cubicBezTo>
                    <a:cubicBezTo>
                      <a:pt x="200628" y="217825"/>
                      <a:pt x="277225" y="230129"/>
                      <a:pt x="338344" y="242432"/>
                    </a:cubicBezTo>
                    <a:cubicBezTo>
                      <a:pt x="399463" y="254735"/>
                      <a:pt x="450263" y="265451"/>
                      <a:pt x="514557" y="282913"/>
                    </a:cubicBezTo>
                    <a:cubicBezTo>
                      <a:pt x="578851" y="300376"/>
                      <a:pt x="662195" y="326173"/>
                      <a:pt x="724107" y="347207"/>
                    </a:cubicBezTo>
                    <a:cubicBezTo>
                      <a:pt x="786019" y="368241"/>
                      <a:pt x="836025" y="392450"/>
                      <a:pt x="886031" y="409119"/>
                    </a:cubicBezTo>
                    <a:cubicBezTo>
                      <a:pt x="936037" y="425788"/>
                      <a:pt x="971757" y="438488"/>
                      <a:pt x="1024145" y="447219"/>
                    </a:cubicBezTo>
                    <a:cubicBezTo>
                      <a:pt x="1076533" y="455950"/>
                      <a:pt x="1133682" y="471826"/>
                      <a:pt x="1200357" y="461507"/>
                    </a:cubicBezTo>
                    <a:cubicBezTo>
                      <a:pt x="1267032" y="451188"/>
                      <a:pt x="1367838" y="413485"/>
                      <a:pt x="1424194" y="385307"/>
                    </a:cubicBezTo>
                    <a:cubicBezTo>
                      <a:pt x="1480550" y="357129"/>
                      <a:pt x="1517857" y="325379"/>
                      <a:pt x="1538494" y="292438"/>
                    </a:cubicBezTo>
                    <a:cubicBezTo>
                      <a:pt x="1559131" y="259497"/>
                      <a:pt x="1553178" y="218222"/>
                      <a:pt x="1548019" y="187663"/>
                    </a:cubicBezTo>
                    <a:cubicBezTo>
                      <a:pt x="1542860" y="157104"/>
                      <a:pt x="1538097" y="128529"/>
                      <a:pt x="1507538" y="109082"/>
                    </a:cubicBezTo>
                    <a:cubicBezTo>
                      <a:pt x="1476979" y="89635"/>
                      <a:pt x="1402366" y="76538"/>
                      <a:pt x="1364663" y="70982"/>
                    </a:cubicBezTo>
                    <a:cubicBezTo>
                      <a:pt x="1326960" y="65426"/>
                      <a:pt x="1301957" y="69791"/>
                      <a:pt x="1281319" y="75744"/>
                    </a:cubicBezTo>
                    <a:cubicBezTo>
                      <a:pt x="1260682" y="81697"/>
                      <a:pt x="1243616" y="85666"/>
                      <a:pt x="1240838" y="106700"/>
                    </a:cubicBezTo>
                    <a:cubicBezTo>
                      <a:pt x="1238060" y="127734"/>
                      <a:pt x="1261078" y="173375"/>
                      <a:pt x="1264650" y="201950"/>
                    </a:cubicBezTo>
                    <a:cubicBezTo>
                      <a:pt x="1268222" y="230525"/>
                      <a:pt x="1274572" y="252750"/>
                      <a:pt x="1262269" y="278150"/>
                    </a:cubicBezTo>
                    <a:cubicBezTo>
                      <a:pt x="1249966" y="303550"/>
                      <a:pt x="1223376" y="343238"/>
                      <a:pt x="1190832" y="354350"/>
                    </a:cubicBezTo>
                    <a:cubicBezTo>
                      <a:pt x="1158288" y="365462"/>
                      <a:pt x="1124554" y="358716"/>
                      <a:pt x="1067007" y="344825"/>
                    </a:cubicBezTo>
                    <a:cubicBezTo>
                      <a:pt x="1009460" y="330934"/>
                      <a:pt x="919766" y="299979"/>
                      <a:pt x="845550" y="271007"/>
                    </a:cubicBezTo>
                    <a:cubicBezTo>
                      <a:pt x="771334" y="242035"/>
                      <a:pt x="695532" y="201157"/>
                      <a:pt x="621713" y="170994"/>
                    </a:cubicBezTo>
                    <a:cubicBezTo>
                      <a:pt x="547894" y="140831"/>
                      <a:pt x="472885" y="112654"/>
                      <a:pt x="402638" y="90032"/>
                    </a:cubicBezTo>
                    <a:cubicBezTo>
                      <a:pt x="332391" y="67410"/>
                      <a:pt x="263732" y="49947"/>
                      <a:pt x="200232" y="35263"/>
                    </a:cubicBezTo>
                    <a:cubicBezTo>
                      <a:pt x="136732" y="20579"/>
                      <a:pt x="54579" y="-7600"/>
                      <a:pt x="21638" y="1925"/>
                    </a:cubicBezTo>
                    <a:close/>
                  </a:path>
                </a:pathLst>
              </a:custGeom>
              <a:solidFill>
                <a:srgbClr val="5DA6E9"/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2" name="Полилиния: фигура 91">
                <a:extLst>
                  <a:ext uri="{FF2B5EF4-FFF2-40B4-BE49-F238E27FC236}">
                    <a16:creationId xmlns="" xmlns:a16="http://schemas.microsoft.com/office/drawing/2014/main" id="{8BA3014C-4C1A-4822-83E5-8B806AA39496}"/>
                  </a:ext>
                </a:extLst>
              </p:cNvPr>
              <p:cNvSpPr/>
              <p:nvPr/>
            </p:nvSpPr>
            <p:spPr>
              <a:xfrm flipH="1">
                <a:off x="3849368" y="3699439"/>
                <a:ext cx="1539390" cy="465061"/>
              </a:xfrm>
              <a:custGeom>
                <a:avLst/>
                <a:gdLst>
                  <a:gd name="connsiteX0" fmla="*/ 21133 w 1547710"/>
                  <a:gd name="connsiteY0" fmla="*/ 7762 h 485254"/>
                  <a:gd name="connsiteX1" fmla="*/ 16371 w 1547710"/>
                  <a:gd name="connsiteY1" fmla="*/ 195881 h 485254"/>
                  <a:gd name="connsiteX2" fmla="*/ 142577 w 1547710"/>
                  <a:gd name="connsiteY2" fmla="*/ 214931 h 485254"/>
                  <a:gd name="connsiteX3" fmla="*/ 333077 w 1547710"/>
                  <a:gd name="connsiteY3" fmla="*/ 248269 h 485254"/>
                  <a:gd name="connsiteX4" fmla="*/ 509290 w 1547710"/>
                  <a:gd name="connsiteY4" fmla="*/ 288750 h 485254"/>
                  <a:gd name="connsiteX5" fmla="*/ 718840 w 1547710"/>
                  <a:gd name="connsiteY5" fmla="*/ 353044 h 485254"/>
                  <a:gd name="connsiteX6" fmla="*/ 849808 w 1547710"/>
                  <a:gd name="connsiteY6" fmla="*/ 414956 h 485254"/>
                  <a:gd name="connsiteX7" fmla="*/ 1004590 w 1547710"/>
                  <a:gd name="connsiteY7" fmla="*/ 481631 h 485254"/>
                  <a:gd name="connsiteX8" fmla="*/ 1195090 w 1547710"/>
                  <a:gd name="connsiteY8" fmla="*/ 467344 h 485254"/>
                  <a:gd name="connsiteX9" fmla="*/ 1418927 w 1547710"/>
                  <a:gd name="connsiteY9" fmla="*/ 391144 h 485254"/>
                  <a:gd name="connsiteX10" fmla="*/ 1533227 w 1547710"/>
                  <a:gd name="connsiteY10" fmla="*/ 298275 h 485254"/>
                  <a:gd name="connsiteX11" fmla="*/ 1542752 w 1547710"/>
                  <a:gd name="connsiteY11" fmla="*/ 193500 h 485254"/>
                  <a:gd name="connsiteX12" fmla="*/ 1502271 w 1547710"/>
                  <a:gd name="connsiteY12" fmla="*/ 114919 h 485254"/>
                  <a:gd name="connsiteX13" fmla="*/ 1359396 w 1547710"/>
                  <a:gd name="connsiteY13" fmla="*/ 76819 h 485254"/>
                  <a:gd name="connsiteX14" fmla="*/ 1276052 w 1547710"/>
                  <a:gd name="connsiteY14" fmla="*/ 81581 h 485254"/>
                  <a:gd name="connsiteX15" fmla="*/ 1235571 w 1547710"/>
                  <a:gd name="connsiteY15" fmla="*/ 112537 h 485254"/>
                  <a:gd name="connsiteX16" fmla="*/ 1259383 w 1547710"/>
                  <a:gd name="connsiteY16" fmla="*/ 207787 h 485254"/>
                  <a:gd name="connsiteX17" fmla="*/ 1257002 w 1547710"/>
                  <a:gd name="connsiteY17" fmla="*/ 283987 h 485254"/>
                  <a:gd name="connsiteX18" fmla="*/ 1185565 w 1547710"/>
                  <a:gd name="connsiteY18" fmla="*/ 360187 h 485254"/>
                  <a:gd name="connsiteX19" fmla="*/ 1061740 w 1547710"/>
                  <a:gd name="connsiteY19" fmla="*/ 350662 h 485254"/>
                  <a:gd name="connsiteX20" fmla="*/ 840283 w 1547710"/>
                  <a:gd name="connsiteY20" fmla="*/ 276844 h 485254"/>
                  <a:gd name="connsiteX21" fmla="*/ 616446 w 1547710"/>
                  <a:gd name="connsiteY21" fmla="*/ 176831 h 485254"/>
                  <a:gd name="connsiteX22" fmla="*/ 397371 w 1547710"/>
                  <a:gd name="connsiteY22" fmla="*/ 95869 h 485254"/>
                  <a:gd name="connsiteX23" fmla="*/ 194965 w 1547710"/>
                  <a:gd name="connsiteY23" fmla="*/ 41100 h 485254"/>
                  <a:gd name="connsiteX24" fmla="*/ 21133 w 1547710"/>
                  <a:gd name="connsiteY24" fmla="*/ 7762 h 485254"/>
                  <a:gd name="connsiteX0" fmla="*/ 21133 w 1547710"/>
                  <a:gd name="connsiteY0" fmla="*/ 7762 h 485254"/>
                  <a:gd name="connsiteX1" fmla="*/ 16371 w 1547710"/>
                  <a:gd name="connsiteY1" fmla="*/ 195881 h 485254"/>
                  <a:gd name="connsiteX2" fmla="*/ 142577 w 1547710"/>
                  <a:gd name="connsiteY2" fmla="*/ 214931 h 485254"/>
                  <a:gd name="connsiteX3" fmla="*/ 333077 w 1547710"/>
                  <a:gd name="connsiteY3" fmla="*/ 248269 h 485254"/>
                  <a:gd name="connsiteX4" fmla="*/ 509290 w 1547710"/>
                  <a:gd name="connsiteY4" fmla="*/ 288750 h 485254"/>
                  <a:gd name="connsiteX5" fmla="*/ 718840 w 1547710"/>
                  <a:gd name="connsiteY5" fmla="*/ 353044 h 485254"/>
                  <a:gd name="connsiteX6" fmla="*/ 849808 w 1547710"/>
                  <a:gd name="connsiteY6" fmla="*/ 414956 h 485254"/>
                  <a:gd name="connsiteX7" fmla="*/ 1004590 w 1547710"/>
                  <a:gd name="connsiteY7" fmla="*/ 481631 h 485254"/>
                  <a:gd name="connsiteX8" fmla="*/ 1195090 w 1547710"/>
                  <a:gd name="connsiteY8" fmla="*/ 467344 h 485254"/>
                  <a:gd name="connsiteX9" fmla="*/ 1418927 w 1547710"/>
                  <a:gd name="connsiteY9" fmla="*/ 391144 h 485254"/>
                  <a:gd name="connsiteX10" fmla="*/ 1533227 w 1547710"/>
                  <a:gd name="connsiteY10" fmla="*/ 298275 h 485254"/>
                  <a:gd name="connsiteX11" fmla="*/ 1542752 w 1547710"/>
                  <a:gd name="connsiteY11" fmla="*/ 193500 h 485254"/>
                  <a:gd name="connsiteX12" fmla="*/ 1502271 w 1547710"/>
                  <a:gd name="connsiteY12" fmla="*/ 114919 h 485254"/>
                  <a:gd name="connsiteX13" fmla="*/ 1359396 w 1547710"/>
                  <a:gd name="connsiteY13" fmla="*/ 76819 h 485254"/>
                  <a:gd name="connsiteX14" fmla="*/ 1276052 w 1547710"/>
                  <a:gd name="connsiteY14" fmla="*/ 81581 h 485254"/>
                  <a:gd name="connsiteX15" fmla="*/ 1235571 w 1547710"/>
                  <a:gd name="connsiteY15" fmla="*/ 112537 h 485254"/>
                  <a:gd name="connsiteX16" fmla="*/ 1259383 w 1547710"/>
                  <a:gd name="connsiteY16" fmla="*/ 207787 h 485254"/>
                  <a:gd name="connsiteX17" fmla="*/ 1257002 w 1547710"/>
                  <a:gd name="connsiteY17" fmla="*/ 283987 h 485254"/>
                  <a:gd name="connsiteX18" fmla="*/ 1185565 w 1547710"/>
                  <a:gd name="connsiteY18" fmla="*/ 360187 h 485254"/>
                  <a:gd name="connsiteX19" fmla="*/ 1061740 w 1547710"/>
                  <a:gd name="connsiteY19" fmla="*/ 350662 h 485254"/>
                  <a:gd name="connsiteX20" fmla="*/ 840283 w 1547710"/>
                  <a:gd name="connsiteY20" fmla="*/ 276844 h 485254"/>
                  <a:gd name="connsiteX21" fmla="*/ 616446 w 1547710"/>
                  <a:gd name="connsiteY21" fmla="*/ 176831 h 485254"/>
                  <a:gd name="connsiteX22" fmla="*/ 397371 w 1547710"/>
                  <a:gd name="connsiteY22" fmla="*/ 95869 h 485254"/>
                  <a:gd name="connsiteX23" fmla="*/ 194965 w 1547710"/>
                  <a:gd name="connsiteY23" fmla="*/ 41100 h 485254"/>
                  <a:gd name="connsiteX24" fmla="*/ 21133 w 1547710"/>
                  <a:gd name="connsiteY24" fmla="*/ 7762 h 485254"/>
                  <a:gd name="connsiteX0" fmla="*/ 14281 w 1540858"/>
                  <a:gd name="connsiteY0" fmla="*/ 7762 h 485254"/>
                  <a:gd name="connsiteX1" fmla="*/ 9519 w 1540858"/>
                  <a:gd name="connsiteY1" fmla="*/ 195881 h 485254"/>
                  <a:gd name="connsiteX2" fmla="*/ 135725 w 1540858"/>
                  <a:gd name="connsiteY2" fmla="*/ 214931 h 485254"/>
                  <a:gd name="connsiteX3" fmla="*/ 326225 w 1540858"/>
                  <a:gd name="connsiteY3" fmla="*/ 248269 h 485254"/>
                  <a:gd name="connsiteX4" fmla="*/ 502438 w 1540858"/>
                  <a:gd name="connsiteY4" fmla="*/ 288750 h 485254"/>
                  <a:gd name="connsiteX5" fmla="*/ 711988 w 1540858"/>
                  <a:gd name="connsiteY5" fmla="*/ 353044 h 485254"/>
                  <a:gd name="connsiteX6" fmla="*/ 842956 w 1540858"/>
                  <a:gd name="connsiteY6" fmla="*/ 414956 h 485254"/>
                  <a:gd name="connsiteX7" fmla="*/ 997738 w 1540858"/>
                  <a:gd name="connsiteY7" fmla="*/ 481631 h 485254"/>
                  <a:gd name="connsiteX8" fmla="*/ 1188238 w 1540858"/>
                  <a:gd name="connsiteY8" fmla="*/ 467344 h 485254"/>
                  <a:gd name="connsiteX9" fmla="*/ 1412075 w 1540858"/>
                  <a:gd name="connsiteY9" fmla="*/ 391144 h 485254"/>
                  <a:gd name="connsiteX10" fmla="*/ 1526375 w 1540858"/>
                  <a:gd name="connsiteY10" fmla="*/ 298275 h 485254"/>
                  <a:gd name="connsiteX11" fmla="*/ 1535900 w 1540858"/>
                  <a:gd name="connsiteY11" fmla="*/ 193500 h 485254"/>
                  <a:gd name="connsiteX12" fmla="*/ 1495419 w 1540858"/>
                  <a:gd name="connsiteY12" fmla="*/ 114919 h 485254"/>
                  <a:gd name="connsiteX13" fmla="*/ 1352544 w 1540858"/>
                  <a:gd name="connsiteY13" fmla="*/ 76819 h 485254"/>
                  <a:gd name="connsiteX14" fmla="*/ 1269200 w 1540858"/>
                  <a:gd name="connsiteY14" fmla="*/ 81581 h 485254"/>
                  <a:gd name="connsiteX15" fmla="*/ 1228719 w 1540858"/>
                  <a:gd name="connsiteY15" fmla="*/ 112537 h 485254"/>
                  <a:gd name="connsiteX16" fmla="*/ 1252531 w 1540858"/>
                  <a:gd name="connsiteY16" fmla="*/ 207787 h 485254"/>
                  <a:gd name="connsiteX17" fmla="*/ 1250150 w 1540858"/>
                  <a:gd name="connsiteY17" fmla="*/ 283987 h 485254"/>
                  <a:gd name="connsiteX18" fmla="*/ 1178713 w 1540858"/>
                  <a:gd name="connsiteY18" fmla="*/ 360187 h 485254"/>
                  <a:gd name="connsiteX19" fmla="*/ 1054888 w 1540858"/>
                  <a:gd name="connsiteY19" fmla="*/ 350662 h 485254"/>
                  <a:gd name="connsiteX20" fmla="*/ 833431 w 1540858"/>
                  <a:gd name="connsiteY20" fmla="*/ 276844 h 485254"/>
                  <a:gd name="connsiteX21" fmla="*/ 609594 w 1540858"/>
                  <a:gd name="connsiteY21" fmla="*/ 176831 h 485254"/>
                  <a:gd name="connsiteX22" fmla="*/ 390519 w 1540858"/>
                  <a:gd name="connsiteY22" fmla="*/ 95869 h 485254"/>
                  <a:gd name="connsiteX23" fmla="*/ 188113 w 1540858"/>
                  <a:gd name="connsiteY23" fmla="*/ 41100 h 485254"/>
                  <a:gd name="connsiteX24" fmla="*/ 14281 w 1540858"/>
                  <a:gd name="connsiteY24" fmla="*/ 7762 h 485254"/>
                  <a:gd name="connsiteX0" fmla="*/ 13142 w 1539719"/>
                  <a:gd name="connsiteY0" fmla="*/ 7762 h 485254"/>
                  <a:gd name="connsiteX1" fmla="*/ 8380 w 1539719"/>
                  <a:gd name="connsiteY1" fmla="*/ 195881 h 485254"/>
                  <a:gd name="connsiteX2" fmla="*/ 134586 w 1539719"/>
                  <a:gd name="connsiteY2" fmla="*/ 214931 h 485254"/>
                  <a:gd name="connsiteX3" fmla="*/ 325086 w 1539719"/>
                  <a:gd name="connsiteY3" fmla="*/ 248269 h 485254"/>
                  <a:gd name="connsiteX4" fmla="*/ 501299 w 1539719"/>
                  <a:gd name="connsiteY4" fmla="*/ 288750 h 485254"/>
                  <a:gd name="connsiteX5" fmla="*/ 710849 w 1539719"/>
                  <a:gd name="connsiteY5" fmla="*/ 353044 h 485254"/>
                  <a:gd name="connsiteX6" fmla="*/ 841817 w 1539719"/>
                  <a:gd name="connsiteY6" fmla="*/ 414956 h 485254"/>
                  <a:gd name="connsiteX7" fmla="*/ 996599 w 1539719"/>
                  <a:gd name="connsiteY7" fmla="*/ 481631 h 485254"/>
                  <a:gd name="connsiteX8" fmla="*/ 1187099 w 1539719"/>
                  <a:gd name="connsiteY8" fmla="*/ 467344 h 485254"/>
                  <a:gd name="connsiteX9" fmla="*/ 1410936 w 1539719"/>
                  <a:gd name="connsiteY9" fmla="*/ 391144 h 485254"/>
                  <a:gd name="connsiteX10" fmla="*/ 1525236 w 1539719"/>
                  <a:gd name="connsiteY10" fmla="*/ 298275 h 485254"/>
                  <a:gd name="connsiteX11" fmla="*/ 1534761 w 1539719"/>
                  <a:gd name="connsiteY11" fmla="*/ 193500 h 485254"/>
                  <a:gd name="connsiteX12" fmla="*/ 1494280 w 1539719"/>
                  <a:gd name="connsiteY12" fmla="*/ 114919 h 485254"/>
                  <a:gd name="connsiteX13" fmla="*/ 1351405 w 1539719"/>
                  <a:gd name="connsiteY13" fmla="*/ 76819 h 485254"/>
                  <a:gd name="connsiteX14" fmla="*/ 1268061 w 1539719"/>
                  <a:gd name="connsiteY14" fmla="*/ 81581 h 485254"/>
                  <a:gd name="connsiteX15" fmla="*/ 1227580 w 1539719"/>
                  <a:gd name="connsiteY15" fmla="*/ 112537 h 485254"/>
                  <a:gd name="connsiteX16" fmla="*/ 1251392 w 1539719"/>
                  <a:gd name="connsiteY16" fmla="*/ 207787 h 485254"/>
                  <a:gd name="connsiteX17" fmla="*/ 1249011 w 1539719"/>
                  <a:gd name="connsiteY17" fmla="*/ 283987 h 485254"/>
                  <a:gd name="connsiteX18" fmla="*/ 1177574 w 1539719"/>
                  <a:gd name="connsiteY18" fmla="*/ 360187 h 485254"/>
                  <a:gd name="connsiteX19" fmla="*/ 1053749 w 1539719"/>
                  <a:gd name="connsiteY19" fmla="*/ 350662 h 485254"/>
                  <a:gd name="connsiteX20" fmla="*/ 832292 w 1539719"/>
                  <a:gd name="connsiteY20" fmla="*/ 276844 h 485254"/>
                  <a:gd name="connsiteX21" fmla="*/ 608455 w 1539719"/>
                  <a:gd name="connsiteY21" fmla="*/ 176831 h 485254"/>
                  <a:gd name="connsiteX22" fmla="*/ 389380 w 1539719"/>
                  <a:gd name="connsiteY22" fmla="*/ 95869 h 485254"/>
                  <a:gd name="connsiteX23" fmla="*/ 186974 w 1539719"/>
                  <a:gd name="connsiteY23" fmla="*/ 41100 h 485254"/>
                  <a:gd name="connsiteX24" fmla="*/ 13142 w 1539719"/>
                  <a:gd name="connsiteY24" fmla="*/ 7762 h 485254"/>
                  <a:gd name="connsiteX0" fmla="*/ 15564 w 1542141"/>
                  <a:gd name="connsiteY0" fmla="*/ 7762 h 485254"/>
                  <a:gd name="connsiteX1" fmla="*/ 10802 w 1542141"/>
                  <a:gd name="connsiteY1" fmla="*/ 195881 h 485254"/>
                  <a:gd name="connsiteX2" fmla="*/ 137008 w 1542141"/>
                  <a:gd name="connsiteY2" fmla="*/ 214931 h 485254"/>
                  <a:gd name="connsiteX3" fmla="*/ 327508 w 1542141"/>
                  <a:gd name="connsiteY3" fmla="*/ 248269 h 485254"/>
                  <a:gd name="connsiteX4" fmla="*/ 503721 w 1542141"/>
                  <a:gd name="connsiteY4" fmla="*/ 288750 h 485254"/>
                  <a:gd name="connsiteX5" fmla="*/ 713271 w 1542141"/>
                  <a:gd name="connsiteY5" fmla="*/ 353044 h 485254"/>
                  <a:gd name="connsiteX6" fmla="*/ 844239 w 1542141"/>
                  <a:gd name="connsiteY6" fmla="*/ 414956 h 485254"/>
                  <a:gd name="connsiteX7" fmla="*/ 999021 w 1542141"/>
                  <a:gd name="connsiteY7" fmla="*/ 481631 h 485254"/>
                  <a:gd name="connsiteX8" fmla="*/ 1189521 w 1542141"/>
                  <a:gd name="connsiteY8" fmla="*/ 467344 h 485254"/>
                  <a:gd name="connsiteX9" fmla="*/ 1413358 w 1542141"/>
                  <a:gd name="connsiteY9" fmla="*/ 391144 h 485254"/>
                  <a:gd name="connsiteX10" fmla="*/ 1527658 w 1542141"/>
                  <a:gd name="connsiteY10" fmla="*/ 298275 h 485254"/>
                  <a:gd name="connsiteX11" fmla="*/ 1537183 w 1542141"/>
                  <a:gd name="connsiteY11" fmla="*/ 193500 h 485254"/>
                  <a:gd name="connsiteX12" fmla="*/ 1496702 w 1542141"/>
                  <a:gd name="connsiteY12" fmla="*/ 114919 h 485254"/>
                  <a:gd name="connsiteX13" fmla="*/ 1353827 w 1542141"/>
                  <a:gd name="connsiteY13" fmla="*/ 76819 h 485254"/>
                  <a:gd name="connsiteX14" fmla="*/ 1270483 w 1542141"/>
                  <a:gd name="connsiteY14" fmla="*/ 81581 h 485254"/>
                  <a:gd name="connsiteX15" fmla="*/ 1230002 w 1542141"/>
                  <a:gd name="connsiteY15" fmla="*/ 112537 h 485254"/>
                  <a:gd name="connsiteX16" fmla="*/ 1253814 w 1542141"/>
                  <a:gd name="connsiteY16" fmla="*/ 207787 h 485254"/>
                  <a:gd name="connsiteX17" fmla="*/ 1251433 w 1542141"/>
                  <a:gd name="connsiteY17" fmla="*/ 283987 h 485254"/>
                  <a:gd name="connsiteX18" fmla="*/ 1179996 w 1542141"/>
                  <a:gd name="connsiteY18" fmla="*/ 360187 h 485254"/>
                  <a:gd name="connsiteX19" fmla="*/ 1056171 w 1542141"/>
                  <a:gd name="connsiteY19" fmla="*/ 350662 h 485254"/>
                  <a:gd name="connsiteX20" fmla="*/ 834714 w 1542141"/>
                  <a:gd name="connsiteY20" fmla="*/ 276844 h 485254"/>
                  <a:gd name="connsiteX21" fmla="*/ 610877 w 1542141"/>
                  <a:gd name="connsiteY21" fmla="*/ 176831 h 485254"/>
                  <a:gd name="connsiteX22" fmla="*/ 391802 w 1542141"/>
                  <a:gd name="connsiteY22" fmla="*/ 95869 h 485254"/>
                  <a:gd name="connsiteX23" fmla="*/ 189396 w 1542141"/>
                  <a:gd name="connsiteY23" fmla="*/ 41100 h 485254"/>
                  <a:gd name="connsiteX24" fmla="*/ 15564 w 1542141"/>
                  <a:gd name="connsiteY24" fmla="*/ 7762 h 485254"/>
                  <a:gd name="connsiteX0" fmla="*/ 73439 w 1600016"/>
                  <a:gd name="connsiteY0" fmla="*/ 7762 h 485254"/>
                  <a:gd name="connsiteX1" fmla="*/ 68677 w 1600016"/>
                  <a:gd name="connsiteY1" fmla="*/ 195881 h 485254"/>
                  <a:gd name="connsiteX2" fmla="*/ 194883 w 1600016"/>
                  <a:gd name="connsiteY2" fmla="*/ 214931 h 485254"/>
                  <a:gd name="connsiteX3" fmla="*/ 385383 w 1600016"/>
                  <a:gd name="connsiteY3" fmla="*/ 248269 h 485254"/>
                  <a:gd name="connsiteX4" fmla="*/ 561596 w 1600016"/>
                  <a:gd name="connsiteY4" fmla="*/ 288750 h 485254"/>
                  <a:gd name="connsiteX5" fmla="*/ 771146 w 1600016"/>
                  <a:gd name="connsiteY5" fmla="*/ 353044 h 485254"/>
                  <a:gd name="connsiteX6" fmla="*/ 902114 w 1600016"/>
                  <a:gd name="connsiteY6" fmla="*/ 414956 h 485254"/>
                  <a:gd name="connsiteX7" fmla="*/ 1056896 w 1600016"/>
                  <a:gd name="connsiteY7" fmla="*/ 481631 h 485254"/>
                  <a:gd name="connsiteX8" fmla="*/ 1247396 w 1600016"/>
                  <a:gd name="connsiteY8" fmla="*/ 467344 h 485254"/>
                  <a:gd name="connsiteX9" fmla="*/ 1471233 w 1600016"/>
                  <a:gd name="connsiteY9" fmla="*/ 391144 h 485254"/>
                  <a:gd name="connsiteX10" fmla="*/ 1585533 w 1600016"/>
                  <a:gd name="connsiteY10" fmla="*/ 298275 h 485254"/>
                  <a:gd name="connsiteX11" fmla="*/ 1595058 w 1600016"/>
                  <a:gd name="connsiteY11" fmla="*/ 193500 h 485254"/>
                  <a:gd name="connsiteX12" fmla="*/ 1554577 w 1600016"/>
                  <a:gd name="connsiteY12" fmla="*/ 114919 h 485254"/>
                  <a:gd name="connsiteX13" fmla="*/ 1411702 w 1600016"/>
                  <a:gd name="connsiteY13" fmla="*/ 76819 h 485254"/>
                  <a:gd name="connsiteX14" fmla="*/ 1328358 w 1600016"/>
                  <a:gd name="connsiteY14" fmla="*/ 81581 h 485254"/>
                  <a:gd name="connsiteX15" fmla="*/ 1287877 w 1600016"/>
                  <a:gd name="connsiteY15" fmla="*/ 112537 h 485254"/>
                  <a:gd name="connsiteX16" fmla="*/ 1311689 w 1600016"/>
                  <a:gd name="connsiteY16" fmla="*/ 207787 h 485254"/>
                  <a:gd name="connsiteX17" fmla="*/ 1309308 w 1600016"/>
                  <a:gd name="connsiteY17" fmla="*/ 283987 h 485254"/>
                  <a:gd name="connsiteX18" fmla="*/ 1237871 w 1600016"/>
                  <a:gd name="connsiteY18" fmla="*/ 360187 h 485254"/>
                  <a:gd name="connsiteX19" fmla="*/ 1114046 w 1600016"/>
                  <a:gd name="connsiteY19" fmla="*/ 350662 h 485254"/>
                  <a:gd name="connsiteX20" fmla="*/ 892589 w 1600016"/>
                  <a:gd name="connsiteY20" fmla="*/ 276844 h 485254"/>
                  <a:gd name="connsiteX21" fmla="*/ 668752 w 1600016"/>
                  <a:gd name="connsiteY21" fmla="*/ 176831 h 485254"/>
                  <a:gd name="connsiteX22" fmla="*/ 449677 w 1600016"/>
                  <a:gd name="connsiteY22" fmla="*/ 95869 h 485254"/>
                  <a:gd name="connsiteX23" fmla="*/ 247271 w 1600016"/>
                  <a:gd name="connsiteY23" fmla="*/ 41100 h 485254"/>
                  <a:gd name="connsiteX24" fmla="*/ 73439 w 1600016"/>
                  <a:gd name="connsiteY24" fmla="*/ 7762 h 485254"/>
                  <a:gd name="connsiteX0" fmla="*/ 73439 w 1600016"/>
                  <a:gd name="connsiteY0" fmla="*/ 7762 h 485254"/>
                  <a:gd name="connsiteX1" fmla="*/ 68677 w 1600016"/>
                  <a:gd name="connsiteY1" fmla="*/ 195881 h 485254"/>
                  <a:gd name="connsiteX2" fmla="*/ 194883 w 1600016"/>
                  <a:gd name="connsiteY2" fmla="*/ 214931 h 485254"/>
                  <a:gd name="connsiteX3" fmla="*/ 385383 w 1600016"/>
                  <a:gd name="connsiteY3" fmla="*/ 248269 h 485254"/>
                  <a:gd name="connsiteX4" fmla="*/ 561596 w 1600016"/>
                  <a:gd name="connsiteY4" fmla="*/ 288750 h 485254"/>
                  <a:gd name="connsiteX5" fmla="*/ 771146 w 1600016"/>
                  <a:gd name="connsiteY5" fmla="*/ 353044 h 485254"/>
                  <a:gd name="connsiteX6" fmla="*/ 902114 w 1600016"/>
                  <a:gd name="connsiteY6" fmla="*/ 414956 h 485254"/>
                  <a:gd name="connsiteX7" fmla="*/ 1056896 w 1600016"/>
                  <a:gd name="connsiteY7" fmla="*/ 481631 h 485254"/>
                  <a:gd name="connsiteX8" fmla="*/ 1247396 w 1600016"/>
                  <a:gd name="connsiteY8" fmla="*/ 467344 h 485254"/>
                  <a:gd name="connsiteX9" fmla="*/ 1471233 w 1600016"/>
                  <a:gd name="connsiteY9" fmla="*/ 391144 h 485254"/>
                  <a:gd name="connsiteX10" fmla="*/ 1585533 w 1600016"/>
                  <a:gd name="connsiteY10" fmla="*/ 298275 h 485254"/>
                  <a:gd name="connsiteX11" fmla="*/ 1595058 w 1600016"/>
                  <a:gd name="connsiteY11" fmla="*/ 193500 h 485254"/>
                  <a:gd name="connsiteX12" fmla="*/ 1554577 w 1600016"/>
                  <a:gd name="connsiteY12" fmla="*/ 114919 h 485254"/>
                  <a:gd name="connsiteX13" fmla="*/ 1411702 w 1600016"/>
                  <a:gd name="connsiteY13" fmla="*/ 76819 h 485254"/>
                  <a:gd name="connsiteX14" fmla="*/ 1328358 w 1600016"/>
                  <a:gd name="connsiteY14" fmla="*/ 81581 h 485254"/>
                  <a:gd name="connsiteX15" fmla="*/ 1287877 w 1600016"/>
                  <a:gd name="connsiteY15" fmla="*/ 112537 h 485254"/>
                  <a:gd name="connsiteX16" fmla="*/ 1311689 w 1600016"/>
                  <a:gd name="connsiteY16" fmla="*/ 207787 h 485254"/>
                  <a:gd name="connsiteX17" fmla="*/ 1309308 w 1600016"/>
                  <a:gd name="connsiteY17" fmla="*/ 283987 h 485254"/>
                  <a:gd name="connsiteX18" fmla="*/ 1237871 w 1600016"/>
                  <a:gd name="connsiteY18" fmla="*/ 360187 h 485254"/>
                  <a:gd name="connsiteX19" fmla="*/ 1114046 w 1600016"/>
                  <a:gd name="connsiteY19" fmla="*/ 350662 h 485254"/>
                  <a:gd name="connsiteX20" fmla="*/ 892589 w 1600016"/>
                  <a:gd name="connsiteY20" fmla="*/ 276844 h 485254"/>
                  <a:gd name="connsiteX21" fmla="*/ 668752 w 1600016"/>
                  <a:gd name="connsiteY21" fmla="*/ 176831 h 485254"/>
                  <a:gd name="connsiteX22" fmla="*/ 449677 w 1600016"/>
                  <a:gd name="connsiteY22" fmla="*/ 95869 h 485254"/>
                  <a:gd name="connsiteX23" fmla="*/ 247271 w 1600016"/>
                  <a:gd name="connsiteY23" fmla="*/ 41100 h 485254"/>
                  <a:gd name="connsiteX24" fmla="*/ 73439 w 1600016"/>
                  <a:gd name="connsiteY24" fmla="*/ 7762 h 485254"/>
                  <a:gd name="connsiteX0" fmla="*/ 61929 w 1588506"/>
                  <a:gd name="connsiteY0" fmla="*/ 2236 h 479728"/>
                  <a:gd name="connsiteX1" fmla="*/ 17 w 1588506"/>
                  <a:gd name="connsiteY1" fmla="*/ 99868 h 479728"/>
                  <a:gd name="connsiteX2" fmla="*/ 57167 w 1588506"/>
                  <a:gd name="connsiteY2" fmla="*/ 190355 h 479728"/>
                  <a:gd name="connsiteX3" fmla="*/ 183373 w 1588506"/>
                  <a:gd name="connsiteY3" fmla="*/ 209405 h 479728"/>
                  <a:gd name="connsiteX4" fmla="*/ 373873 w 1588506"/>
                  <a:gd name="connsiteY4" fmla="*/ 242743 h 479728"/>
                  <a:gd name="connsiteX5" fmla="*/ 550086 w 1588506"/>
                  <a:gd name="connsiteY5" fmla="*/ 283224 h 479728"/>
                  <a:gd name="connsiteX6" fmla="*/ 759636 w 1588506"/>
                  <a:gd name="connsiteY6" fmla="*/ 347518 h 479728"/>
                  <a:gd name="connsiteX7" fmla="*/ 890604 w 1588506"/>
                  <a:gd name="connsiteY7" fmla="*/ 409430 h 479728"/>
                  <a:gd name="connsiteX8" fmla="*/ 1045386 w 1588506"/>
                  <a:gd name="connsiteY8" fmla="*/ 476105 h 479728"/>
                  <a:gd name="connsiteX9" fmla="*/ 1235886 w 1588506"/>
                  <a:gd name="connsiteY9" fmla="*/ 461818 h 479728"/>
                  <a:gd name="connsiteX10" fmla="*/ 1459723 w 1588506"/>
                  <a:gd name="connsiteY10" fmla="*/ 385618 h 479728"/>
                  <a:gd name="connsiteX11" fmla="*/ 1574023 w 1588506"/>
                  <a:gd name="connsiteY11" fmla="*/ 292749 h 479728"/>
                  <a:gd name="connsiteX12" fmla="*/ 1583548 w 1588506"/>
                  <a:gd name="connsiteY12" fmla="*/ 187974 h 479728"/>
                  <a:gd name="connsiteX13" fmla="*/ 1543067 w 1588506"/>
                  <a:gd name="connsiteY13" fmla="*/ 109393 h 479728"/>
                  <a:gd name="connsiteX14" fmla="*/ 1400192 w 1588506"/>
                  <a:gd name="connsiteY14" fmla="*/ 71293 h 479728"/>
                  <a:gd name="connsiteX15" fmla="*/ 1316848 w 1588506"/>
                  <a:gd name="connsiteY15" fmla="*/ 76055 h 479728"/>
                  <a:gd name="connsiteX16" fmla="*/ 1276367 w 1588506"/>
                  <a:gd name="connsiteY16" fmla="*/ 107011 h 479728"/>
                  <a:gd name="connsiteX17" fmla="*/ 1300179 w 1588506"/>
                  <a:gd name="connsiteY17" fmla="*/ 202261 h 479728"/>
                  <a:gd name="connsiteX18" fmla="*/ 1297798 w 1588506"/>
                  <a:gd name="connsiteY18" fmla="*/ 278461 h 479728"/>
                  <a:gd name="connsiteX19" fmla="*/ 1226361 w 1588506"/>
                  <a:gd name="connsiteY19" fmla="*/ 354661 h 479728"/>
                  <a:gd name="connsiteX20" fmla="*/ 1102536 w 1588506"/>
                  <a:gd name="connsiteY20" fmla="*/ 345136 h 479728"/>
                  <a:gd name="connsiteX21" fmla="*/ 881079 w 1588506"/>
                  <a:gd name="connsiteY21" fmla="*/ 271318 h 479728"/>
                  <a:gd name="connsiteX22" fmla="*/ 657242 w 1588506"/>
                  <a:gd name="connsiteY22" fmla="*/ 171305 h 479728"/>
                  <a:gd name="connsiteX23" fmla="*/ 438167 w 1588506"/>
                  <a:gd name="connsiteY23" fmla="*/ 90343 h 479728"/>
                  <a:gd name="connsiteX24" fmla="*/ 235761 w 1588506"/>
                  <a:gd name="connsiteY24" fmla="*/ 35574 h 479728"/>
                  <a:gd name="connsiteX25" fmla="*/ 61929 w 1588506"/>
                  <a:gd name="connsiteY25" fmla="*/ 2236 h 479728"/>
                  <a:gd name="connsiteX0" fmla="*/ 61929 w 1588506"/>
                  <a:gd name="connsiteY0" fmla="*/ 2236 h 479728"/>
                  <a:gd name="connsiteX1" fmla="*/ 17 w 1588506"/>
                  <a:gd name="connsiteY1" fmla="*/ 99868 h 479728"/>
                  <a:gd name="connsiteX2" fmla="*/ 57167 w 1588506"/>
                  <a:gd name="connsiteY2" fmla="*/ 190355 h 479728"/>
                  <a:gd name="connsiteX3" fmla="*/ 183373 w 1588506"/>
                  <a:gd name="connsiteY3" fmla="*/ 209405 h 479728"/>
                  <a:gd name="connsiteX4" fmla="*/ 373873 w 1588506"/>
                  <a:gd name="connsiteY4" fmla="*/ 242743 h 479728"/>
                  <a:gd name="connsiteX5" fmla="*/ 550086 w 1588506"/>
                  <a:gd name="connsiteY5" fmla="*/ 283224 h 479728"/>
                  <a:gd name="connsiteX6" fmla="*/ 759636 w 1588506"/>
                  <a:gd name="connsiteY6" fmla="*/ 347518 h 479728"/>
                  <a:gd name="connsiteX7" fmla="*/ 890604 w 1588506"/>
                  <a:gd name="connsiteY7" fmla="*/ 409430 h 479728"/>
                  <a:gd name="connsiteX8" fmla="*/ 1045386 w 1588506"/>
                  <a:gd name="connsiteY8" fmla="*/ 476105 h 479728"/>
                  <a:gd name="connsiteX9" fmla="*/ 1235886 w 1588506"/>
                  <a:gd name="connsiteY9" fmla="*/ 461818 h 479728"/>
                  <a:gd name="connsiteX10" fmla="*/ 1459723 w 1588506"/>
                  <a:gd name="connsiteY10" fmla="*/ 385618 h 479728"/>
                  <a:gd name="connsiteX11" fmla="*/ 1574023 w 1588506"/>
                  <a:gd name="connsiteY11" fmla="*/ 292749 h 479728"/>
                  <a:gd name="connsiteX12" fmla="*/ 1583548 w 1588506"/>
                  <a:gd name="connsiteY12" fmla="*/ 187974 h 479728"/>
                  <a:gd name="connsiteX13" fmla="*/ 1543067 w 1588506"/>
                  <a:gd name="connsiteY13" fmla="*/ 109393 h 479728"/>
                  <a:gd name="connsiteX14" fmla="*/ 1400192 w 1588506"/>
                  <a:gd name="connsiteY14" fmla="*/ 71293 h 479728"/>
                  <a:gd name="connsiteX15" fmla="*/ 1316848 w 1588506"/>
                  <a:gd name="connsiteY15" fmla="*/ 76055 h 479728"/>
                  <a:gd name="connsiteX16" fmla="*/ 1276367 w 1588506"/>
                  <a:gd name="connsiteY16" fmla="*/ 107011 h 479728"/>
                  <a:gd name="connsiteX17" fmla="*/ 1300179 w 1588506"/>
                  <a:gd name="connsiteY17" fmla="*/ 202261 h 479728"/>
                  <a:gd name="connsiteX18" fmla="*/ 1297798 w 1588506"/>
                  <a:gd name="connsiteY18" fmla="*/ 278461 h 479728"/>
                  <a:gd name="connsiteX19" fmla="*/ 1226361 w 1588506"/>
                  <a:gd name="connsiteY19" fmla="*/ 354661 h 479728"/>
                  <a:gd name="connsiteX20" fmla="*/ 1102536 w 1588506"/>
                  <a:gd name="connsiteY20" fmla="*/ 345136 h 479728"/>
                  <a:gd name="connsiteX21" fmla="*/ 881079 w 1588506"/>
                  <a:gd name="connsiteY21" fmla="*/ 271318 h 479728"/>
                  <a:gd name="connsiteX22" fmla="*/ 657242 w 1588506"/>
                  <a:gd name="connsiteY22" fmla="*/ 171305 h 479728"/>
                  <a:gd name="connsiteX23" fmla="*/ 438167 w 1588506"/>
                  <a:gd name="connsiteY23" fmla="*/ 90343 h 479728"/>
                  <a:gd name="connsiteX24" fmla="*/ 235761 w 1588506"/>
                  <a:gd name="connsiteY24" fmla="*/ 35574 h 479728"/>
                  <a:gd name="connsiteX25" fmla="*/ 61929 w 1588506"/>
                  <a:gd name="connsiteY25" fmla="*/ 2236 h 479728"/>
                  <a:gd name="connsiteX0" fmla="*/ 12813 w 1539390"/>
                  <a:gd name="connsiteY0" fmla="*/ 2111 h 479603"/>
                  <a:gd name="connsiteX1" fmla="*/ 12814 w 1539390"/>
                  <a:gd name="connsiteY1" fmla="*/ 97361 h 479603"/>
                  <a:gd name="connsiteX2" fmla="*/ 8051 w 1539390"/>
                  <a:gd name="connsiteY2" fmla="*/ 190230 h 479603"/>
                  <a:gd name="connsiteX3" fmla="*/ 134257 w 1539390"/>
                  <a:gd name="connsiteY3" fmla="*/ 209280 h 479603"/>
                  <a:gd name="connsiteX4" fmla="*/ 324757 w 1539390"/>
                  <a:gd name="connsiteY4" fmla="*/ 242618 h 479603"/>
                  <a:gd name="connsiteX5" fmla="*/ 500970 w 1539390"/>
                  <a:gd name="connsiteY5" fmla="*/ 283099 h 479603"/>
                  <a:gd name="connsiteX6" fmla="*/ 710520 w 1539390"/>
                  <a:gd name="connsiteY6" fmla="*/ 347393 h 479603"/>
                  <a:gd name="connsiteX7" fmla="*/ 841488 w 1539390"/>
                  <a:gd name="connsiteY7" fmla="*/ 409305 h 479603"/>
                  <a:gd name="connsiteX8" fmla="*/ 996270 w 1539390"/>
                  <a:gd name="connsiteY8" fmla="*/ 475980 h 479603"/>
                  <a:gd name="connsiteX9" fmla="*/ 1186770 w 1539390"/>
                  <a:gd name="connsiteY9" fmla="*/ 461693 h 479603"/>
                  <a:gd name="connsiteX10" fmla="*/ 1410607 w 1539390"/>
                  <a:gd name="connsiteY10" fmla="*/ 385493 h 479603"/>
                  <a:gd name="connsiteX11" fmla="*/ 1524907 w 1539390"/>
                  <a:gd name="connsiteY11" fmla="*/ 292624 h 479603"/>
                  <a:gd name="connsiteX12" fmla="*/ 1534432 w 1539390"/>
                  <a:gd name="connsiteY12" fmla="*/ 187849 h 479603"/>
                  <a:gd name="connsiteX13" fmla="*/ 1493951 w 1539390"/>
                  <a:gd name="connsiteY13" fmla="*/ 109268 h 479603"/>
                  <a:gd name="connsiteX14" fmla="*/ 1351076 w 1539390"/>
                  <a:gd name="connsiteY14" fmla="*/ 71168 h 479603"/>
                  <a:gd name="connsiteX15" fmla="*/ 1267732 w 1539390"/>
                  <a:gd name="connsiteY15" fmla="*/ 75930 h 479603"/>
                  <a:gd name="connsiteX16" fmla="*/ 1227251 w 1539390"/>
                  <a:gd name="connsiteY16" fmla="*/ 106886 h 479603"/>
                  <a:gd name="connsiteX17" fmla="*/ 1251063 w 1539390"/>
                  <a:gd name="connsiteY17" fmla="*/ 202136 h 479603"/>
                  <a:gd name="connsiteX18" fmla="*/ 1248682 w 1539390"/>
                  <a:gd name="connsiteY18" fmla="*/ 278336 h 479603"/>
                  <a:gd name="connsiteX19" fmla="*/ 1177245 w 1539390"/>
                  <a:gd name="connsiteY19" fmla="*/ 354536 h 479603"/>
                  <a:gd name="connsiteX20" fmla="*/ 1053420 w 1539390"/>
                  <a:gd name="connsiteY20" fmla="*/ 345011 h 479603"/>
                  <a:gd name="connsiteX21" fmla="*/ 831963 w 1539390"/>
                  <a:gd name="connsiteY21" fmla="*/ 271193 h 479603"/>
                  <a:gd name="connsiteX22" fmla="*/ 608126 w 1539390"/>
                  <a:gd name="connsiteY22" fmla="*/ 171180 h 479603"/>
                  <a:gd name="connsiteX23" fmla="*/ 389051 w 1539390"/>
                  <a:gd name="connsiteY23" fmla="*/ 90218 h 479603"/>
                  <a:gd name="connsiteX24" fmla="*/ 186645 w 1539390"/>
                  <a:gd name="connsiteY24" fmla="*/ 35449 h 479603"/>
                  <a:gd name="connsiteX25" fmla="*/ 12813 w 1539390"/>
                  <a:gd name="connsiteY25" fmla="*/ 2111 h 479603"/>
                  <a:gd name="connsiteX0" fmla="*/ 12813 w 1539390"/>
                  <a:gd name="connsiteY0" fmla="*/ 2111 h 467725"/>
                  <a:gd name="connsiteX1" fmla="*/ 12814 w 1539390"/>
                  <a:gd name="connsiteY1" fmla="*/ 97361 h 467725"/>
                  <a:gd name="connsiteX2" fmla="*/ 8051 w 1539390"/>
                  <a:gd name="connsiteY2" fmla="*/ 190230 h 467725"/>
                  <a:gd name="connsiteX3" fmla="*/ 134257 w 1539390"/>
                  <a:gd name="connsiteY3" fmla="*/ 209280 h 467725"/>
                  <a:gd name="connsiteX4" fmla="*/ 324757 w 1539390"/>
                  <a:gd name="connsiteY4" fmla="*/ 242618 h 467725"/>
                  <a:gd name="connsiteX5" fmla="*/ 500970 w 1539390"/>
                  <a:gd name="connsiteY5" fmla="*/ 283099 h 467725"/>
                  <a:gd name="connsiteX6" fmla="*/ 710520 w 1539390"/>
                  <a:gd name="connsiteY6" fmla="*/ 347393 h 467725"/>
                  <a:gd name="connsiteX7" fmla="*/ 841488 w 1539390"/>
                  <a:gd name="connsiteY7" fmla="*/ 409305 h 467725"/>
                  <a:gd name="connsiteX8" fmla="*/ 1010558 w 1539390"/>
                  <a:gd name="connsiteY8" fmla="*/ 456930 h 467725"/>
                  <a:gd name="connsiteX9" fmla="*/ 1186770 w 1539390"/>
                  <a:gd name="connsiteY9" fmla="*/ 461693 h 467725"/>
                  <a:gd name="connsiteX10" fmla="*/ 1410607 w 1539390"/>
                  <a:gd name="connsiteY10" fmla="*/ 385493 h 467725"/>
                  <a:gd name="connsiteX11" fmla="*/ 1524907 w 1539390"/>
                  <a:gd name="connsiteY11" fmla="*/ 292624 h 467725"/>
                  <a:gd name="connsiteX12" fmla="*/ 1534432 w 1539390"/>
                  <a:gd name="connsiteY12" fmla="*/ 187849 h 467725"/>
                  <a:gd name="connsiteX13" fmla="*/ 1493951 w 1539390"/>
                  <a:gd name="connsiteY13" fmla="*/ 109268 h 467725"/>
                  <a:gd name="connsiteX14" fmla="*/ 1351076 w 1539390"/>
                  <a:gd name="connsiteY14" fmla="*/ 71168 h 467725"/>
                  <a:gd name="connsiteX15" fmla="*/ 1267732 w 1539390"/>
                  <a:gd name="connsiteY15" fmla="*/ 75930 h 467725"/>
                  <a:gd name="connsiteX16" fmla="*/ 1227251 w 1539390"/>
                  <a:gd name="connsiteY16" fmla="*/ 106886 h 467725"/>
                  <a:gd name="connsiteX17" fmla="*/ 1251063 w 1539390"/>
                  <a:gd name="connsiteY17" fmla="*/ 202136 h 467725"/>
                  <a:gd name="connsiteX18" fmla="*/ 1248682 w 1539390"/>
                  <a:gd name="connsiteY18" fmla="*/ 278336 h 467725"/>
                  <a:gd name="connsiteX19" fmla="*/ 1177245 w 1539390"/>
                  <a:gd name="connsiteY19" fmla="*/ 354536 h 467725"/>
                  <a:gd name="connsiteX20" fmla="*/ 1053420 w 1539390"/>
                  <a:gd name="connsiteY20" fmla="*/ 345011 h 467725"/>
                  <a:gd name="connsiteX21" fmla="*/ 831963 w 1539390"/>
                  <a:gd name="connsiteY21" fmla="*/ 271193 h 467725"/>
                  <a:gd name="connsiteX22" fmla="*/ 608126 w 1539390"/>
                  <a:gd name="connsiteY22" fmla="*/ 171180 h 467725"/>
                  <a:gd name="connsiteX23" fmla="*/ 389051 w 1539390"/>
                  <a:gd name="connsiteY23" fmla="*/ 90218 h 467725"/>
                  <a:gd name="connsiteX24" fmla="*/ 186645 w 1539390"/>
                  <a:gd name="connsiteY24" fmla="*/ 35449 h 467725"/>
                  <a:gd name="connsiteX25" fmla="*/ 12813 w 1539390"/>
                  <a:gd name="connsiteY25" fmla="*/ 2111 h 467725"/>
                  <a:gd name="connsiteX0" fmla="*/ 12813 w 1539390"/>
                  <a:gd name="connsiteY0" fmla="*/ 2111 h 467725"/>
                  <a:gd name="connsiteX1" fmla="*/ 12814 w 1539390"/>
                  <a:gd name="connsiteY1" fmla="*/ 97361 h 467725"/>
                  <a:gd name="connsiteX2" fmla="*/ 8051 w 1539390"/>
                  <a:gd name="connsiteY2" fmla="*/ 190230 h 467725"/>
                  <a:gd name="connsiteX3" fmla="*/ 134257 w 1539390"/>
                  <a:gd name="connsiteY3" fmla="*/ 209280 h 467725"/>
                  <a:gd name="connsiteX4" fmla="*/ 324757 w 1539390"/>
                  <a:gd name="connsiteY4" fmla="*/ 242618 h 467725"/>
                  <a:gd name="connsiteX5" fmla="*/ 500970 w 1539390"/>
                  <a:gd name="connsiteY5" fmla="*/ 283099 h 467725"/>
                  <a:gd name="connsiteX6" fmla="*/ 710520 w 1539390"/>
                  <a:gd name="connsiteY6" fmla="*/ 347393 h 467725"/>
                  <a:gd name="connsiteX7" fmla="*/ 872444 w 1539390"/>
                  <a:gd name="connsiteY7" fmla="*/ 409305 h 467725"/>
                  <a:gd name="connsiteX8" fmla="*/ 1010558 w 1539390"/>
                  <a:gd name="connsiteY8" fmla="*/ 456930 h 467725"/>
                  <a:gd name="connsiteX9" fmla="*/ 1186770 w 1539390"/>
                  <a:gd name="connsiteY9" fmla="*/ 461693 h 467725"/>
                  <a:gd name="connsiteX10" fmla="*/ 1410607 w 1539390"/>
                  <a:gd name="connsiteY10" fmla="*/ 385493 h 467725"/>
                  <a:gd name="connsiteX11" fmla="*/ 1524907 w 1539390"/>
                  <a:gd name="connsiteY11" fmla="*/ 292624 h 467725"/>
                  <a:gd name="connsiteX12" fmla="*/ 1534432 w 1539390"/>
                  <a:gd name="connsiteY12" fmla="*/ 187849 h 467725"/>
                  <a:gd name="connsiteX13" fmla="*/ 1493951 w 1539390"/>
                  <a:gd name="connsiteY13" fmla="*/ 109268 h 467725"/>
                  <a:gd name="connsiteX14" fmla="*/ 1351076 w 1539390"/>
                  <a:gd name="connsiteY14" fmla="*/ 71168 h 467725"/>
                  <a:gd name="connsiteX15" fmla="*/ 1267732 w 1539390"/>
                  <a:gd name="connsiteY15" fmla="*/ 75930 h 467725"/>
                  <a:gd name="connsiteX16" fmla="*/ 1227251 w 1539390"/>
                  <a:gd name="connsiteY16" fmla="*/ 106886 h 467725"/>
                  <a:gd name="connsiteX17" fmla="*/ 1251063 w 1539390"/>
                  <a:gd name="connsiteY17" fmla="*/ 202136 h 467725"/>
                  <a:gd name="connsiteX18" fmla="*/ 1248682 w 1539390"/>
                  <a:gd name="connsiteY18" fmla="*/ 278336 h 467725"/>
                  <a:gd name="connsiteX19" fmla="*/ 1177245 w 1539390"/>
                  <a:gd name="connsiteY19" fmla="*/ 354536 h 467725"/>
                  <a:gd name="connsiteX20" fmla="*/ 1053420 w 1539390"/>
                  <a:gd name="connsiteY20" fmla="*/ 345011 h 467725"/>
                  <a:gd name="connsiteX21" fmla="*/ 831963 w 1539390"/>
                  <a:gd name="connsiteY21" fmla="*/ 271193 h 467725"/>
                  <a:gd name="connsiteX22" fmla="*/ 608126 w 1539390"/>
                  <a:gd name="connsiteY22" fmla="*/ 171180 h 467725"/>
                  <a:gd name="connsiteX23" fmla="*/ 389051 w 1539390"/>
                  <a:gd name="connsiteY23" fmla="*/ 90218 h 467725"/>
                  <a:gd name="connsiteX24" fmla="*/ 186645 w 1539390"/>
                  <a:gd name="connsiteY24" fmla="*/ 35449 h 467725"/>
                  <a:gd name="connsiteX25" fmla="*/ 12813 w 1539390"/>
                  <a:gd name="connsiteY25" fmla="*/ 2111 h 467725"/>
                  <a:gd name="connsiteX0" fmla="*/ 12813 w 1539390"/>
                  <a:gd name="connsiteY0" fmla="*/ 2111 h 465061"/>
                  <a:gd name="connsiteX1" fmla="*/ 12814 w 1539390"/>
                  <a:gd name="connsiteY1" fmla="*/ 97361 h 465061"/>
                  <a:gd name="connsiteX2" fmla="*/ 8051 w 1539390"/>
                  <a:gd name="connsiteY2" fmla="*/ 190230 h 465061"/>
                  <a:gd name="connsiteX3" fmla="*/ 134257 w 1539390"/>
                  <a:gd name="connsiteY3" fmla="*/ 209280 h 465061"/>
                  <a:gd name="connsiteX4" fmla="*/ 324757 w 1539390"/>
                  <a:gd name="connsiteY4" fmla="*/ 242618 h 465061"/>
                  <a:gd name="connsiteX5" fmla="*/ 500970 w 1539390"/>
                  <a:gd name="connsiteY5" fmla="*/ 283099 h 465061"/>
                  <a:gd name="connsiteX6" fmla="*/ 710520 w 1539390"/>
                  <a:gd name="connsiteY6" fmla="*/ 347393 h 465061"/>
                  <a:gd name="connsiteX7" fmla="*/ 872444 w 1539390"/>
                  <a:gd name="connsiteY7" fmla="*/ 409305 h 465061"/>
                  <a:gd name="connsiteX8" fmla="*/ 1010558 w 1539390"/>
                  <a:gd name="connsiteY8" fmla="*/ 447405 h 465061"/>
                  <a:gd name="connsiteX9" fmla="*/ 1186770 w 1539390"/>
                  <a:gd name="connsiteY9" fmla="*/ 461693 h 465061"/>
                  <a:gd name="connsiteX10" fmla="*/ 1410607 w 1539390"/>
                  <a:gd name="connsiteY10" fmla="*/ 385493 h 465061"/>
                  <a:gd name="connsiteX11" fmla="*/ 1524907 w 1539390"/>
                  <a:gd name="connsiteY11" fmla="*/ 292624 h 465061"/>
                  <a:gd name="connsiteX12" fmla="*/ 1534432 w 1539390"/>
                  <a:gd name="connsiteY12" fmla="*/ 187849 h 465061"/>
                  <a:gd name="connsiteX13" fmla="*/ 1493951 w 1539390"/>
                  <a:gd name="connsiteY13" fmla="*/ 109268 h 465061"/>
                  <a:gd name="connsiteX14" fmla="*/ 1351076 w 1539390"/>
                  <a:gd name="connsiteY14" fmla="*/ 71168 h 465061"/>
                  <a:gd name="connsiteX15" fmla="*/ 1267732 w 1539390"/>
                  <a:gd name="connsiteY15" fmla="*/ 75930 h 465061"/>
                  <a:gd name="connsiteX16" fmla="*/ 1227251 w 1539390"/>
                  <a:gd name="connsiteY16" fmla="*/ 106886 h 465061"/>
                  <a:gd name="connsiteX17" fmla="*/ 1251063 w 1539390"/>
                  <a:gd name="connsiteY17" fmla="*/ 202136 h 465061"/>
                  <a:gd name="connsiteX18" fmla="*/ 1248682 w 1539390"/>
                  <a:gd name="connsiteY18" fmla="*/ 278336 h 465061"/>
                  <a:gd name="connsiteX19" fmla="*/ 1177245 w 1539390"/>
                  <a:gd name="connsiteY19" fmla="*/ 354536 h 465061"/>
                  <a:gd name="connsiteX20" fmla="*/ 1053420 w 1539390"/>
                  <a:gd name="connsiteY20" fmla="*/ 345011 h 465061"/>
                  <a:gd name="connsiteX21" fmla="*/ 831963 w 1539390"/>
                  <a:gd name="connsiteY21" fmla="*/ 271193 h 465061"/>
                  <a:gd name="connsiteX22" fmla="*/ 608126 w 1539390"/>
                  <a:gd name="connsiteY22" fmla="*/ 171180 h 465061"/>
                  <a:gd name="connsiteX23" fmla="*/ 389051 w 1539390"/>
                  <a:gd name="connsiteY23" fmla="*/ 90218 h 465061"/>
                  <a:gd name="connsiteX24" fmla="*/ 186645 w 1539390"/>
                  <a:gd name="connsiteY24" fmla="*/ 35449 h 465061"/>
                  <a:gd name="connsiteX25" fmla="*/ 12813 w 1539390"/>
                  <a:gd name="connsiteY25" fmla="*/ 2111 h 465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539390" h="465061">
                    <a:moveTo>
                      <a:pt x="12813" y="2111"/>
                    </a:moveTo>
                    <a:cubicBezTo>
                      <a:pt x="-16159" y="12430"/>
                      <a:pt x="13608" y="66008"/>
                      <a:pt x="12814" y="97361"/>
                    </a:cubicBezTo>
                    <a:cubicBezTo>
                      <a:pt x="12020" y="128714"/>
                      <a:pt x="-12189" y="171577"/>
                      <a:pt x="8051" y="190230"/>
                    </a:cubicBezTo>
                    <a:cubicBezTo>
                      <a:pt x="28291" y="208883"/>
                      <a:pt x="81473" y="200549"/>
                      <a:pt x="134257" y="209280"/>
                    </a:cubicBezTo>
                    <a:cubicBezTo>
                      <a:pt x="187041" y="218011"/>
                      <a:pt x="263638" y="230315"/>
                      <a:pt x="324757" y="242618"/>
                    </a:cubicBezTo>
                    <a:cubicBezTo>
                      <a:pt x="385876" y="254921"/>
                      <a:pt x="436676" y="265637"/>
                      <a:pt x="500970" y="283099"/>
                    </a:cubicBezTo>
                    <a:cubicBezTo>
                      <a:pt x="565264" y="300562"/>
                      <a:pt x="648608" y="326359"/>
                      <a:pt x="710520" y="347393"/>
                    </a:cubicBezTo>
                    <a:cubicBezTo>
                      <a:pt x="772432" y="368427"/>
                      <a:pt x="822438" y="392636"/>
                      <a:pt x="872444" y="409305"/>
                    </a:cubicBezTo>
                    <a:cubicBezTo>
                      <a:pt x="922450" y="425974"/>
                      <a:pt x="958170" y="438674"/>
                      <a:pt x="1010558" y="447405"/>
                    </a:cubicBezTo>
                    <a:cubicBezTo>
                      <a:pt x="1062946" y="456136"/>
                      <a:pt x="1120095" y="472012"/>
                      <a:pt x="1186770" y="461693"/>
                    </a:cubicBezTo>
                    <a:cubicBezTo>
                      <a:pt x="1253445" y="451374"/>
                      <a:pt x="1354251" y="413671"/>
                      <a:pt x="1410607" y="385493"/>
                    </a:cubicBezTo>
                    <a:cubicBezTo>
                      <a:pt x="1466963" y="357315"/>
                      <a:pt x="1504270" y="325565"/>
                      <a:pt x="1524907" y="292624"/>
                    </a:cubicBezTo>
                    <a:cubicBezTo>
                      <a:pt x="1545544" y="259683"/>
                      <a:pt x="1539591" y="218408"/>
                      <a:pt x="1534432" y="187849"/>
                    </a:cubicBezTo>
                    <a:cubicBezTo>
                      <a:pt x="1529273" y="157290"/>
                      <a:pt x="1524510" y="128715"/>
                      <a:pt x="1493951" y="109268"/>
                    </a:cubicBezTo>
                    <a:cubicBezTo>
                      <a:pt x="1463392" y="89821"/>
                      <a:pt x="1388779" y="76724"/>
                      <a:pt x="1351076" y="71168"/>
                    </a:cubicBezTo>
                    <a:cubicBezTo>
                      <a:pt x="1313373" y="65612"/>
                      <a:pt x="1288370" y="69977"/>
                      <a:pt x="1267732" y="75930"/>
                    </a:cubicBezTo>
                    <a:cubicBezTo>
                      <a:pt x="1247095" y="81883"/>
                      <a:pt x="1230029" y="85852"/>
                      <a:pt x="1227251" y="106886"/>
                    </a:cubicBezTo>
                    <a:cubicBezTo>
                      <a:pt x="1224473" y="127920"/>
                      <a:pt x="1247491" y="173561"/>
                      <a:pt x="1251063" y="202136"/>
                    </a:cubicBezTo>
                    <a:cubicBezTo>
                      <a:pt x="1254635" y="230711"/>
                      <a:pt x="1260985" y="252936"/>
                      <a:pt x="1248682" y="278336"/>
                    </a:cubicBezTo>
                    <a:cubicBezTo>
                      <a:pt x="1236379" y="303736"/>
                      <a:pt x="1209789" y="343424"/>
                      <a:pt x="1177245" y="354536"/>
                    </a:cubicBezTo>
                    <a:cubicBezTo>
                      <a:pt x="1144701" y="365648"/>
                      <a:pt x="1110967" y="358902"/>
                      <a:pt x="1053420" y="345011"/>
                    </a:cubicBezTo>
                    <a:cubicBezTo>
                      <a:pt x="995873" y="331120"/>
                      <a:pt x="906179" y="300165"/>
                      <a:pt x="831963" y="271193"/>
                    </a:cubicBezTo>
                    <a:cubicBezTo>
                      <a:pt x="757747" y="242221"/>
                      <a:pt x="681945" y="201343"/>
                      <a:pt x="608126" y="171180"/>
                    </a:cubicBezTo>
                    <a:cubicBezTo>
                      <a:pt x="534307" y="141017"/>
                      <a:pt x="459298" y="112840"/>
                      <a:pt x="389051" y="90218"/>
                    </a:cubicBezTo>
                    <a:cubicBezTo>
                      <a:pt x="318804" y="67596"/>
                      <a:pt x="251336" y="48943"/>
                      <a:pt x="186645" y="35449"/>
                    </a:cubicBezTo>
                    <a:cubicBezTo>
                      <a:pt x="121954" y="21955"/>
                      <a:pt x="41785" y="-8208"/>
                      <a:pt x="12813" y="2111"/>
                    </a:cubicBezTo>
                    <a:close/>
                  </a:path>
                </a:pathLst>
              </a:custGeom>
              <a:solidFill>
                <a:srgbClr val="5DA6E9"/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3" name="Равнобедренный треугольник 92">
                <a:extLst>
                  <a:ext uri="{FF2B5EF4-FFF2-40B4-BE49-F238E27FC236}">
                    <a16:creationId xmlns="" xmlns:a16="http://schemas.microsoft.com/office/drawing/2014/main" id="{45FEBF85-924A-4B33-BA47-B2AE50A7AA38}"/>
                  </a:ext>
                </a:extLst>
              </p:cNvPr>
              <p:cNvSpPr/>
              <p:nvPr/>
            </p:nvSpPr>
            <p:spPr>
              <a:xfrm flipV="1">
                <a:off x="5326541" y="3707966"/>
                <a:ext cx="121382" cy="863358"/>
              </a:xfrm>
              <a:prstGeom prst="triangl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28575">
                <a:solidFill>
                  <a:srgbClr val="FF5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94" name="Овал 93">
                <a:extLst>
                  <a:ext uri="{FF2B5EF4-FFF2-40B4-BE49-F238E27FC236}">
                    <a16:creationId xmlns="" xmlns:a16="http://schemas.microsoft.com/office/drawing/2014/main" id="{9817FA5C-22F8-4919-BD80-FBE5F6C8A64E}"/>
                  </a:ext>
                </a:extLst>
              </p:cNvPr>
              <p:cNvSpPr/>
              <p:nvPr/>
            </p:nvSpPr>
            <p:spPr>
              <a:xfrm>
                <a:off x="5364373" y="3769519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FF5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89" name="Овал 88">
              <a:extLst>
                <a:ext uri="{FF2B5EF4-FFF2-40B4-BE49-F238E27FC236}">
                  <a16:creationId xmlns="" xmlns:a16="http://schemas.microsoft.com/office/drawing/2014/main" id="{4DAAE139-0E3A-495B-83DC-D6BFEE49F47C}"/>
                </a:ext>
              </a:extLst>
            </p:cNvPr>
            <p:cNvSpPr/>
            <p:nvPr/>
          </p:nvSpPr>
          <p:spPr>
            <a:xfrm>
              <a:off x="3070514" y="2433203"/>
              <a:ext cx="51955" cy="51955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0" name="Овал 89">
              <a:extLst>
                <a:ext uri="{FF2B5EF4-FFF2-40B4-BE49-F238E27FC236}">
                  <a16:creationId xmlns="" xmlns:a16="http://schemas.microsoft.com/office/drawing/2014/main" id="{2DBD1DAD-7E48-41CA-A90F-32F6159E5FA8}"/>
                </a:ext>
              </a:extLst>
            </p:cNvPr>
            <p:cNvSpPr/>
            <p:nvPr/>
          </p:nvSpPr>
          <p:spPr>
            <a:xfrm>
              <a:off x="5992104" y="2433203"/>
              <a:ext cx="51955" cy="51955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5" name="Группа 94">
            <a:extLst>
              <a:ext uri="{FF2B5EF4-FFF2-40B4-BE49-F238E27FC236}">
                <a16:creationId xmlns="" xmlns:a16="http://schemas.microsoft.com/office/drawing/2014/main" id="{1C99A867-1686-4E1A-8EE7-28E360784A70}"/>
              </a:ext>
            </a:extLst>
          </p:cNvPr>
          <p:cNvGrpSpPr/>
          <p:nvPr/>
        </p:nvGrpSpPr>
        <p:grpSpPr>
          <a:xfrm>
            <a:off x="150568" y="2583810"/>
            <a:ext cx="1158161" cy="1190943"/>
            <a:chOff x="4792432" y="2819827"/>
            <a:chExt cx="1393887" cy="1433341"/>
          </a:xfrm>
        </p:grpSpPr>
        <p:cxnSp>
          <p:nvCxnSpPr>
            <p:cNvPr id="96" name="Прямая соединительная линия 95">
              <a:extLst>
                <a:ext uri="{FF2B5EF4-FFF2-40B4-BE49-F238E27FC236}">
                  <a16:creationId xmlns="" xmlns:a16="http://schemas.microsoft.com/office/drawing/2014/main" id="{AE0070D6-428F-4E87-AC67-1B6CAE4E781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48863" y="2833787"/>
              <a:ext cx="625585" cy="1175937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Прямая соединительная линия 96">
              <a:extLst>
                <a:ext uri="{FF2B5EF4-FFF2-40B4-BE49-F238E27FC236}">
                  <a16:creationId xmlns="" xmlns:a16="http://schemas.microsoft.com/office/drawing/2014/main" id="{4B26136D-94F4-44F4-81CC-E36E3DE49728}"/>
                </a:ext>
              </a:extLst>
            </p:cNvPr>
            <p:cNvCxnSpPr>
              <a:cxnSpLocks/>
            </p:cNvCxnSpPr>
            <p:nvPr/>
          </p:nvCxnSpPr>
          <p:spPr>
            <a:xfrm>
              <a:off x="5492125" y="2819827"/>
              <a:ext cx="643430" cy="1189897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Прямая соединительная линия 97">
              <a:extLst>
                <a:ext uri="{FF2B5EF4-FFF2-40B4-BE49-F238E27FC236}">
                  <a16:creationId xmlns="" xmlns:a16="http://schemas.microsoft.com/office/drawing/2014/main" id="{D8493F22-A9DF-4D27-A3D8-1F2910C17ED9}"/>
                </a:ext>
              </a:extLst>
            </p:cNvPr>
            <p:cNvCxnSpPr>
              <a:cxnSpLocks/>
            </p:cNvCxnSpPr>
            <p:nvPr/>
          </p:nvCxnSpPr>
          <p:spPr>
            <a:xfrm>
              <a:off x="5492125" y="2851715"/>
              <a:ext cx="90108" cy="1159122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9" name="Рисунок 98">
              <a:extLst>
                <a:ext uri="{FF2B5EF4-FFF2-40B4-BE49-F238E27FC236}">
                  <a16:creationId xmlns="" xmlns:a16="http://schemas.microsoft.com/office/drawing/2014/main" id="{54C7E99A-942F-4AAE-8728-9D5DE1C42B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2432" y="4009724"/>
              <a:ext cx="1393887" cy="243444"/>
            </a:xfrm>
            <a:prstGeom prst="rect">
              <a:avLst/>
            </a:prstGeom>
          </p:spPr>
        </p:pic>
      </p:grpSp>
      <p:grpSp>
        <p:nvGrpSpPr>
          <p:cNvPr id="100" name="Группа 99">
            <a:extLst>
              <a:ext uri="{FF2B5EF4-FFF2-40B4-BE49-F238E27FC236}">
                <a16:creationId xmlns="" xmlns:a16="http://schemas.microsoft.com/office/drawing/2014/main" id="{27E474AE-A06A-4374-97F0-D3DAA88751EC}"/>
              </a:ext>
            </a:extLst>
          </p:cNvPr>
          <p:cNvGrpSpPr/>
          <p:nvPr/>
        </p:nvGrpSpPr>
        <p:grpSpPr>
          <a:xfrm>
            <a:off x="2452142" y="1822367"/>
            <a:ext cx="1393887" cy="1433341"/>
            <a:chOff x="4792432" y="2819827"/>
            <a:chExt cx="1393887" cy="1433341"/>
          </a:xfrm>
        </p:grpSpPr>
        <p:cxnSp>
          <p:nvCxnSpPr>
            <p:cNvPr id="101" name="Прямая соединительная линия 100">
              <a:extLst>
                <a:ext uri="{FF2B5EF4-FFF2-40B4-BE49-F238E27FC236}">
                  <a16:creationId xmlns="" xmlns:a16="http://schemas.microsoft.com/office/drawing/2014/main" id="{B21F9510-515F-4A52-B2F8-8424C460132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48863" y="2833787"/>
              <a:ext cx="625585" cy="1175937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Прямая соединительная линия 101">
              <a:extLst>
                <a:ext uri="{FF2B5EF4-FFF2-40B4-BE49-F238E27FC236}">
                  <a16:creationId xmlns="" xmlns:a16="http://schemas.microsoft.com/office/drawing/2014/main" id="{799D04B8-7E8A-4E47-9925-86FAEF9AA800}"/>
                </a:ext>
              </a:extLst>
            </p:cNvPr>
            <p:cNvCxnSpPr>
              <a:cxnSpLocks/>
            </p:cNvCxnSpPr>
            <p:nvPr/>
          </p:nvCxnSpPr>
          <p:spPr>
            <a:xfrm>
              <a:off x="5492125" y="2819827"/>
              <a:ext cx="643430" cy="1189897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Прямая соединительная линия 102">
              <a:extLst>
                <a:ext uri="{FF2B5EF4-FFF2-40B4-BE49-F238E27FC236}">
                  <a16:creationId xmlns="" xmlns:a16="http://schemas.microsoft.com/office/drawing/2014/main" id="{31305B93-2B0D-45E4-8CFB-EB91B607F4C2}"/>
                </a:ext>
              </a:extLst>
            </p:cNvPr>
            <p:cNvCxnSpPr>
              <a:cxnSpLocks/>
            </p:cNvCxnSpPr>
            <p:nvPr/>
          </p:nvCxnSpPr>
          <p:spPr>
            <a:xfrm>
              <a:off x="5492125" y="2851715"/>
              <a:ext cx="90108" cy="1159122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4" name="Рисунок 103">
              <a:extLst>
                <a:ext uri="{FF2B5EF4-FFF2-40B4-BE49-F238E27FC236}">
                  <a16:creationId xmlns="" xmlns:a16="http://schemas.microsoft.com/office/drawing/2014/main" id="{191F0E2E-62F2-459E-B8FB-89C2421A210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2432" y="4009724"/>
              <a:ext cx="1393887" cy="243444"/>
            </a:xfrm>
            <a:prstGeom prst="rect">
              <a:avLst/>
            </a:prstGeom>
          </p:spPr>
        </p:pic>
      </p:grpSp>
      <p:sp>
        <p:nvSpPr>
          <p:cNvPr id="138" name="Прямоугольник 137">
            <a:extLst>
              <a:ext uri="{FF2B5EF4-FFF2-40B4-BE49-F238E27FC236}">
                <a16:creationId xmlns="" xmlns:a16="http://schemas.microsoft.com/office/drawing/2014/main" id="{D6C765A1-8FC6-42BF-936A-B78E285EA08B}"/>
              </a:ext>
            </a:extLst>
          </p:cNvPr>
          <p:cNvSpPr/>
          <p:nvPr/>
        </p:nvSpPr>
        <p:spPr>
          <a:xfrm>
            <a:off x="-354927" y="-16522"/>
            <a:ext cx="12271437" cy="9079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600"/>
              </a:spcBef>
              <a:buClr>
                <a:srgbClr val="C00000"/>
              </a:buClr>
            </a:pP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cs typeface="Arial" charset="0"/>
              </a:rPr>
              <a:t>ПОКАЗАТЕЛИ ОКСИДАНТОВ И АНТИОКСИДАНТОВ НФ</a:t>
            </a:r>
          </a:p>
          <a:p>
            <a:pPr algn="ctr">
              <a:spcBef>
                <a:spcPts val="600"/>
              </a:spcBef>
              <a:buClr>
                <a:srgbClr val="C00000"/>
              </a:buClr>
            </a:pP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cs typeface="Arial" charset="0"/>
              </a:rPr>
              <a:t>(в системном кровотоке до и после 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cs typeface="Arial" charset="0"/>
              </a:rPr>
              <a:t>PMX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cs typeface="Arial" charset="0"/>
              </a:rPr>
              <a:t>  и в промывных водах после завершения 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cs typeface="Arial" charset="0"/>
              </a:rPr>
              <a:t>PMX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cs typeface="Arial" charset="0"/>
              </a:rPr>
              <a:t>)</a:t>
            </a:r>
          </a:p>
        </p:txBody>
      </p:sp>
      <p:grpSp>
        <p:nvGrpSpPr>
          <p:cNvPr id="167" name="Группа 166">
            <a:extLst>
              <a:ext uri="{FF2B5EF4-FFF2-40B4-BE49-F238E27FC236}">
                <a16:creationId xmlns="" xmlns:a16="http://schemas.microsoft.com/office/drawing/2014/main" id="{A36A6BE4-29CF-40B9-80FF-E7F77DF533BD}"/>
              </a:ext>
            </a:extLst>
          </p:cNvPr>
          <p:cNvGrpSpPr/>
          <p:nvPr/>
        </p:nvGrpSpPr>
        <p:grpSpPr>
          <a:xfrm rot="18783294">
            <a:off x="4722910" y="1906924"/>
            <a:ext cx="2634011" cy="745662"/>
            <a:chOff x="3005772" y="2127678"/>
            <a:chExt cx="3079887" cy="871885"/>
          </a:xfrm>
        </p:grpSpPr>
        <p:grpSp>
          <p:nvGrpSpPr>
            <p:cNvPr id="168" name="Группа 167">
              <a:extLst>
                <a:ext uri="{FF2B5EF4-FFF2-40B4-BE49-F238E27FC236}">
                  <a16:creationId xmlns="" xmlns:a16="http://schemas.microsoft.com/office/drawing/2014/main" id="{0CC933CE-9C72-43A4-B735-53CD02E4A7BA}"/>
                </a:ext>
              </a:extLst>
            </p:cNvPr>
            <p:cNvGrpSpPr/>
            <p:nvPr/>
          </p:nvGrpSpPr>
          <p:grpSpPr>
            <a:xfrm>
              <a:off x="3005772" y="2127678"/>
              <a:ext cx="3079887" cy="871885"/>
              <a:chOff x="3849368" y="3699439"/>
              <a:chExt cx="3079887" cy="871885"/>
            </a:xfrm>
          </p:grpSpPr>
          <p:sp>
            <p:nvSpPr>
              <p:cNvPr id="171" name="Полилиния: фигура 170">
                <a:extLst>
                  <a:ext uri="{FF2B5EF4-FFF2-40B4-BE49-F238E27FC236}">
                    <a16:creationId xmlns="" xmlns:a16="http://schemas.microsoft.com/office/drawing/2014/main" id="{BDB02156-6DC3-45FA-8CD4-1DC962CCBC89}"/>
                  </a:ext>
                </a:extLst>
              </p:cNvPr>
              <p:cNvSpPr/>
              <p:nvPr/>
            </p:nvSpPr>
            <p:spPr>
              <a:xfrm>
                <a:off x="5376278" y="3699439"/>
                <a:ext cx="1552977" cy="464875"/>
              </a:xfrm>
              <a:custGeom>
                <a:avLst/>
                <a:gdLst>
                  <a:gd name="connsiteX0" fmla="*/ 21133 w 1547710"/>
                  <a:gd name="connsiteY0" fmla="*/ 7762 h 485254"/>
                  <a:gd name="connsiteX1" fmla="*/ 16371 w 1547710"/>
                  <a:gd name="connsiteY1" fmla="*/ 195881 h 485254"/>
                  <a:gd name="connsiteX2" fmla="*/ 142577 w 1547710"/>
                  <a:gd name="connsiteY2" fmla="*/ 214931 h 485254"/>
                  <a:gd name="connsiteX3" fmla="*/ 333077 w 1547710"/>
                  <a:gd name="connsiteY3" fmla="*/ 248269 h 485254"/>
                  <a:gd name="connsiteX4" fmla="*/ 509290 w 1547710"/>
                  <a:gd name="connsiteY4" fmla="*/ 288750 h 485254"/>
                  <a:gd name="connsiteX5" fmla="*/ 718840 w 1547710"/>
                  <a:gd name="connsiteY5" fmla="*/ 353044 h 485254"/>
                  <a:gd name="connsiteX6" fmla="*/ 849808 w 1547710"/>
                  <a:gd name="connsiteY6" fmla="*/ 414956 h 485254"/>
                  <a:gd name="connsiteX7" fmla="*/ 1004590 w 1547710"/>
                  <a:gd name="connsiteY7" fmla="*/ 481631 h 485254"/>
                  <a:gd name="connsiteX8" fmla="*/ 1195090 w 1547710"/>
                  <a:gd name="connsiteY8" fmla="*/ 467344 h 485254"/>
                  <a:gd name="connsiteX9" fmla="*/ 1418927 w 1547710"/>
                  <a:gd name="connsiteY9" fmla="*/ 391144 h 485254"/>
                  <a:gd name="connsiteX10" fmla="*/ 1533227 w 1547710"/>
                  <a:gd name="connsiteY10" fmla="*/ 298275 h 485254"/>
                  <a:gd name="connsiteX11" fmla="*/ 1542752 w 1547710"/>
                  <a:gd name="connsiteY11" fmla="*/ 193500 h 485254"/>
                  <a:gd name="connsiteX12" fmla="*/ 1502271 w 1547710"/>
                  <a:gd name="connsiteY12" fmla="*/ 114919 h 485254"/>
                  <a:gd name="connsiteX13" fmla="*/ 1359396 w 1547710"/>
                  <a:gd name="connsiteY13" fmla="*/ 76819 h 485254"/>
                  <a:gd name="connsiteX14" fmla="*/ 1276052 w 1547710"/>
                  <a:gd name="connsiteY14" fmla="*/ 81581 h 485254"/>
                  <a:gd name="connsiteX15" fmla="*/ 1235571 w 1547710"/>
                  <a:gd name="connsiteY15" fmla="*/ 112537 h 485254"/>
                  <a:gd name="connsiteX16" fmla="*/ 1259383 w 1547710"/>
                  <a:gd name="connsiteY16" fmla="*/ 207787 h 485254"/>
                  <a:gd name="connsiteX17" fmla="*/ 1257002 w 1547710"/>
                  <a:gd name="connsiteY17" fmla="*/ 283987 h 485254"/>
                  <a:gd name="connsiteX18" fmla="*/ 1185565 w 1547710"/>
                  <a:gd name="connsiteY18" fmla="*/ 360187 h 485254"/>
                  <a:gd name="connsiteX19" fmla="*/ 1061740 w 1547710"/>
                  <a:gd name="connsiteY19" fmla="*/ 350662 h 485254"/>
                  <a:gd name="connsiteX20" fmla="*/ 840283 w 1547710"/>
                  <a:gd name="connsiteY20" fmla="*/ 276844 h 485254"/>
                  <a:gd name="connsiteX21" fmla="*/ 616446 w 1547710"/>
                  <a:gd name="connsiteY21" fmla="*/ 176831 h 485254"/>
                  <a:gd name="connsiteX22" fmla="*/ 397371 w 1547710"/>
                  <a:gd name="connsiteY22" fmla="*/ 95869 h 485254"/>
                  <a:gd name="connsiteX23" fmla="*/ 194965 w 1547710"/>
                  <a:gd name="connsiteY23" fmla="*/ 41100 h 485254"/>
                  <a:gd name="connsiteX24" fmla="*/ 21133 w 1547710"/>
                  <a:gd name="connsiteY24" fmla="*/ 7762 h 485254"/>
                  <a:gd name="connsiteX0" fmla="*/ 21133 w 1547710"/>
                  <a:gd name="connsiteY0" fmla="*/ 7762 h 485254"/>
                  <a:gd name="connsiteX1" fmla="*/ 16371 w 1547710"/>
                  <a:gd name="connsiteY1" fmla="*/ 195881 h 485254"/>
                  <a:gd name="connsiteX2" fmla="*/ 142577 w 1547710"/>
                  <a:gd name="connsiteY2" fmla="*/ 214931 h 485254"/>
                  <a:gd name="connsiteX3" fmla="*/ 333077 w 1547710"/>
                  <a:gd name="connsiteY3" fmla="*/ 248269 h 485254"/>
                  <a:gd name="connsiteX4" fmla="*/ 509290 w 1547710"/>
                  <a:gd name="connsiteY4" fmla="*/ 288750 h 485254"/>
                  <a:gd name="connsiteX5" fmla="*/ 718840 w 1547710"/>
                  <a:gd name="connsiteY5" fmla="*/ 353044 h 485254"/>
                  <a:gd name="connsiteX6" fmla="*/ 849808 w 1547710"/>
                  <a:gd name="connsiteY6" fmla="*/ 414956 h 485254"/>
                  <a:gd name="connsiteX7" fmla="*/ 1004590 w 1547710"/>
                  <a:gd name="connsiteY7" fmla="*/ 481631 h 485254"/>
                  <a:gd name="connsiteX8" fmla="*/ 1195090 w 1547710"/>
                  <a:gd name="connsiteY8" fmla="*/ 467344 h 485254"/>
                  <a:gd name="connsiteX9" fmla="*/ 1418927 w 1547710"/>
                  <a:gd name="connsiteY9" fmla="*/ 391144 h 485254"/>
                  <a:gd name="connsiteX10" fmla="*/ 1533227 w 1547710"/>
                  <a:gd name="connsiteY10" fmla="*/ 298275 h 485254"/>
                  <a:gd name="connsiteX11" fmla="*/ 1542752 w 1547710"/>
                  <a:gd name="connsiteY11" fmla="*/ 193500 h 485254"/>
                  <a:gd name="connsiteX12" fmla="*/ 1502271 w 1547710"/>
                  <a:gd name="connsiteY12" fmla="*/ 114919 h 485254"/>
                  <a:gd name="connsiteX13" fmla="*/ 1359396 w 1547710"/>
                  <a:gd name="connsiteY13" fmla="*/ 76819 h 485254"/>
                  <a:gd name="connsiteX14" fmla="*/ 1276052 w 1547710"/>
                  <a:gd name="connsiteY14" fmla="*/ 81581 h 485254"/>
                  <a:gd name="connsiteX15" fmla="*/ 1235571 w 1547710"/>
                  <a:gd name="connsiteY15" fmla="*/ 112537 h 485254"/>
                  <a:gd name="connsiteX16" fmla="*/ 1259383 w 1547710"/>
                  <a:gd name="connsiteY16" fmla="*/ 207787 h 485254"/>
                  <a:gd name="connsiteX17" fmla="*/ 1257002 w 1547710"/>
                  <a:gd name="connsiteY17" fmla="*/ 283987 h 485254"/>
                  <a:gd name="connsiteX18" fmla="*/ 1185565 w 1547710"/>
                  <a:gd name="connsiteY18" fmla="*/ 360187 h 485254"/>
                  <a:gd name="connsiteX19" fmla="*/ 1061740 w 1547710"/>
                  <a:gd name="connsiteY19" fmla="*/ 350662 h 485254"/>
                  <a:gd name="connsiteX20" fmla="*/ 840283 w 1547710"/>
                  <a:gd name="connsiteY20" fmla="*/ 276844 h 485254"/>
                  <a:gd name="connsiteX21" fmla="*/ 616446 w 1547710"/>
                  <a:gd name="connsiteY21" fmla="*/ 176831 h 485254"/>
                  <a:gd name="connsiteX22" fmla="*/ 397371 w 1547710"/>
                  <a:gd name="connsiteY22" fmla="*/ 95869 h 485254"/>
                  <a:gd name="connsiteX23" fmla="*/ 194965 w 1547710"/>
                  <a:gd name="connsiteY23" fmla="*/ 41100 h 485254"/>
                  <a:gd name="connsiteX24" fmla="*/ 21133 w 1547710"/>
                  <a:gd name="connsiteY24" fmla="*/ 7762 h 485254"/>
                  <a:gd name="connsiteX0" fmla="*/ 14281 w 1540858"/>
                  <a:gd name="connsiteY0" fmla="*/ 7762 h 485254"/>
                  <a:gd name="connsiteX1" fmla="*/ 9519 w 1540858"/>
                  <a:gd name="connsiteY1" fmla="*/ 195881 h 485254"/>
                  <a:gd name="connsiteX2" fmla="*/ 135725 w 1540858"/>
                  <a:gd name="connsiteY2" fmla="*/ 214931 h 485254"/>
                  <a:gd name="connsiteX3" fmla="*/ 326225 w 1540858"/>
                  <a:gd name="connsiteY3" fmla="*/ 248269 h 485254"/>
                  <a:gd name="connsiteX4" fmla="*/ 502438 w 1540858"/>
                  <a:gd name="connsiteY4" fmla="*/ 288750 h 485254"/>
                  <a:gd name="connsiteX5" fmla="*/ 711988 w 1540858"/>
                  <a:gd name="connsiteY5" fmla="*/ 353044 h 485254"/>
                  <a:gd name="connsiteX6" fmla="*/ 842956 w 1540858"/>
                  <a:gd name="connsiteY6" fmla="*/ 414956 h 485254"/>
                  <a:gd name="connsiteX7" fmla="*/ 997738 w 1540858"/>
                  <a:gd name="connsiteY7" fmla="*/ 481631 h 485254"/>
                  <a:gd name="connsiteX8" fmla="*/ 1188238 w 1540858"/>
                  <a:gd name="connsiteY8" fmla="*/ 467344 h 485254"/>
                  <a:gd name="connsiteX9" fmla="*/ 1412075 w 1540858"/>
                  <a:gd name="connsiteY9" fmla="*/ 391144 h 485254"/>
                  <a:gd name="connsiteX10" fmla="*/ 1526375 w 1540858"/>
                  <a:gd name="connsiteY10" fmla="*/ 298275 h 485254"/>
                  <a:gd name="connsiteX11" fmla="*/ 1535900 w 1540858"/>
                  <a:gd name="connsiteY11" fmla="*/ 193500 h 485254"/>
                  <a:gd name="connsiteX12" fmla="*/ 1495419 w 1540858"/>
                  <a:gd name="connsiteY12" fmla="*/ 114919 h 485254"/>
                  <a:gd name="connsiteX13" fmla="*/ 1352544 w 1540858"/>
                  <a:gd name="connsiteY13" fmla="*/ 76819 h 485254"/>
                  <a:gd name="connsiteX14" fmla="*/ 1269200 w 1540858"/>
                  <a:gd name="connsiteY14" fmla="*/ 81581 h 485254"/>
                  <a:gd name="connsiteX15" fmla="*/ 1228719 w 1540858"/>
                  <a:gd name="connsiteY15" fmla="*/ 112537 h 485254"/>
                  <a:gd name="connsiteX16" fmla="*/ 1252531 w 1540858"/>
                  <a:gd name="connsiteY16" fmla="*/ 207787 h 485254"/>
                  <a:gd name="connsiteX17" fmla="*/ 1250150 w 1540858"/>
                  <a:gd name="connsiteY17" fmla="*/ 283987 h 485254"/>
                  <a:gd name="connsiteX18" fmla="*/ 1178713 w 1540858"/>
                  <a:gd name="connsiteY18" fmla="*/ 360187 h 485254"/>
                  <a:gd name="connsiteX19" fmla="*/ 1054888 w 1540858"/>
                  <a:gd name="connsiteY19" fmla="*/ 350662 h 485254"/>
                  <a:gd name="connsiteX20" fmla="*/ 833431 w 1540858"/>
                  <a:gd name="connsiteY20" fmla="*/ 276844 h 485254"/>
                  <a:gd name="connsiteX21" fmla="*/ 609594 w 1540858"/>
                  <a:gd name="connsiteY21" fmla="*/ 176831 h 485254"/>
                  <a:gd name="connsiteX22" fmla="*/ 390519 w 1540858"/>
                  <a:gd name="connsiteY22" fmla="*/ 95869 h 485254"/>
                  <a:gd name="connsiteX23" fmla="*/ 188113 w 1540858"/>
                  <a:gd name="connsiteY23" fmla="*/ 41100 h 485254"/>
                  <a:gd name="connsiteX24" fmla="*/ 14281 w 1540858"/>
                  <a:gd name="connsiteY24" fmla="*/ 7762 h 485254"/>
                  <a:gd name="connsiteX0" fmla="*/ 13142 w 1539719"/>
                  <a:gd name="connsiteY0" fmla="*/ 7762 h 485254"/>
                  <a:gd name="connsiteX1" fmla="*/ 8380 w 1539719"/>
                  <a:gd name="connsiteY1" fmla="*/ 195881 h 485254"/>
                  <a:gd name="connsiteX2" fmla="*/ 134586 w 1539719"/>
                  <a:gd name="connsiteY2" fmla="*/ 214931 h 485254"/>
                  <a:gd name="connsiteX3" fmla="*/ 325086 w 1539719"/>
                  <a:gd name="connsiteY3" fmla="*/ 248269 h 485254"/>
                  <a:gd name="connsiteX4" fmla="*/ 501299 w 1539719"/>
                  <a:gd name="connsiteY4" fmla="*/ 288750 h 485254"/>
                  <a:gd name="connsiteX5" fmla="*/ 710849 w 1539719"/>
                  <a:gd name="connsiteY5" fmla="*/ 353044 h 485254"/>
                  <a:gd name="connsiteX6" fmla="*/ 841817 w 1539719"/>
                  <a:gd name="connsiteY6" fmla="*/ 414956 h 485254"/>
                  <a:gd name="connsiteX7" fmla="*/ 996599 w 1539719"/>
                  <a:gd name="connsiteY7" fmla="*/ 481631 h 485254"/>
                  <a:gd name="connsiteX8" fmla="*/ 1187099 w 1539719"/>
                  <a:gd name="connsiteY8" fmla="*/ 467344 h 485254"/>
                  <a:gd name="connsiteX9" fmla="*/ 1410936 w 1539719"/>
                  <a:gd name="connsiteY9" fmla="*/ 391144 h 485254"/>
                  <a:gd name="connsiteX10" fmla="*/ 1525236 w 1539719"/>
                  <a:gd name="connsiteY10" fmla="*/ 298275 h 485254"/>
                  <a:gd name="connsiteX11" fmla="*/ 1534761 w 1539719"/>
                  <a:gd name="connsiteY11" fmla="*/ 193500 h 485254"/>
                  <a:gd name="connsiteX12" fmla="*/ 1494280 w 1539719"/>
                  <a:gd name="connsiteY12" fmla="*/ 114919 h 485254"/>
                  <a:gd name="connsiteX13" fmla="*/ 1351405 w 1539719"/>
                  <a:gd name="connsiteY13" fmla="*/ 76819 h 485254"/>
                  <a:gd name="connsiteX14" fmla="*/ 1268061 w 1539719"/>
                  <a:gd name="connsiteY14" fmla="*/ 81581 h 485254"/>
                  <a:gd name="connsiteX15" fmla="*/ 1227580 w 1539719"/>
                  <a:gd name="connsiteY15" fmla="*/ 112537 h 485254"/>
                  <a:gd name="connsiteX16" fmla="*/ 1251392 w 1539719"/>
                  <a:gd name="connsiteY16" fmla="*/ 207787 h 485254"/>
                  <a:gd name="connsiteX17" fmla="*/ 1249011 w 1539719"/>
                  <a:gd name="connsiteY17" fmla="*/ 283987 h 485254"/>
                  <a:gd name="connsiteX18" fmla="*/ 1177574 w 1539719"/>
                  <a:gd name="connsiteY18" fmla="*/ 360187 h 485254"/>
                  <a:gd name="connsiteX19" fmla="*/ 1053749 w 1539719"/>
                  <a:gd name="connsiteY19" fmla="*/ 350662 h 485254"/>
                  <a:gd name="connsiteX20" fmla="*/ 832292 w 1539719"/>
                  <a:gd name="connsiteY20" fmla="*/ 276844 h 485254"/>
                  <a:gd name="connsiteX21" fmla="*/ 608455 w 1539719"/>
                  <a:gd name="connsiteY21" fmla="*/ 176831 h 485254"/>
                  <a:gd name="connsiteX22" fmla="*/ 389380 w 1539719"/>
                  <a:gd name="connsiteY22" fmla="*/ 95869 h 485254"/>
                  <a:gd name="connsiteX23" fmla="*/ 186974 w 1539719"/>
                  <a:gd name="connsiteY23" fmla="*/ 41100 h 485254"/>
                  <a:gd name="connsiteX24" fmla="*/ 13142 w 1539719"/>
                  <a:gd name="connsiteY24" fmla="*/ 7762 h 485254"/>
                  <a:gd name="connsiteX0" fmla="*/ 15564 w 1542141"/>
                  <a:gd name="connsiteY0" fmla="*/ 7762 h 485254"/>
                  <a:gd name="connsiteX1" fmla="*/ 10802 w 1542141"/>
                  <a:gd name="connsiteY1" fmla="*/ 195881 h 485254"/>
                  <a:gd name="connsiteX2" fmla="*/ 137008 w 1542141"/>
                  <a:gd name="connsiteY2" fmla="*/ 214931 h 485254"/>
                  <a:gd name="connsiteX3" fmla="*/ 327508 w 1542141"/>
                  <a:gd name="connsiteY3" fmla="*/ 248269 h 485254"/>
                  <a:gd name="connsiteX4" fmla="*/ 503721 w 1542141"/>
                  <a:gd name="connsiteY4" fmla="*/ 288750 h 485254"/>
                  <a:gd name="connsiteX5" fmla="*/ 713271 w 1542141"/>
                  <a:gd name="connsiteY5" fmla="*/ 353044 h 485254"/>
                  <a:gd name="connsiteX6" fmla="*/ 844239 w 1542141"/>
                  <a:gd name="connsiteY6" fmla="*/ 414956 h 485254"/>
                  <a:gd name="connsiteX7" fmla="*/ 999021 w 1542141"/>
                  <a:gd name="connsiteY7" fmla="*/ 481631 h 485254"/>
                  <a:gd name="connsiteX8" fmla="*/ 1189521 w 1542141"/>
                  <a:gd name="connsiteY8" fmla="*/ 467344 h 485254"/>
                  <a:gd name="connsiteX9" fmla="*/ 1413358 w 1542141"/>
                  <a:gd name="connsiteY9" fmla="*/ 391144 h 485254"/>
                  <a:gd name="connsiteX10" fmla="*/ 1527658 w 1542141"/>
                  <a:gd name="connsiteY10" fmla="*/ 298275 h 485254"/>
                  <a:gd name="connsiteX11" fmla="*/ 1537183 w 1542141"/>
                  <a:gd name="connsiteY11" fmla="*/ 193500 h 485254"/>
                  <a:gd name="connsiteX12" fmla="*/ 1496702 w 1542141"/>
                  <a:gd name="connsiteY12" fmla="*/ 114919 h 485254"/>
                  <a:gd name="connsiteX13" fmla="*/ 1353827 w 1542141"/>
                  <a:gd name="connsiteY13" fmla="*/ 76819 h 485254"/>
                  <a:gd name="connsiteX14" fmla="*/ 1270483 w 1542141"/>
                  <a:gd name="connsiteY14" fmla="*/ 81581 h 485254"/>
                  <a:gd name="connsiteX15" fmla="*/ 1230002 w 1542141"/>
                  <a:gd name="connsiteY15" fmla="*/ 112537 h 485254"/>
                  <a:gd name="connsiteX16" fmla="*/ 1253814 w 1542141"/>
                  <a:gd name="connsiteY16" fmla="*/ 207787 h 485254"/>
                  <a:gd name="connsiteX17" fmla="*/ 1251433 w 1542141"/>
                  <a:gd name="connsiteY17" fmla="*/ 283987 h 485254"/>
                  <a:gd name="connsiteX18" fmla="*/ 1179996 w 1542141"/>
                  <a:gd name="connsiteY18" fmla="*/ 360187 h 485254"/>
                  <a:gd name="connsiteX19" fmla="*/ 1056171 w 1542141"/>
                  <a:gd name="connsiteY19" fmla="*/ 350662 h 485254"/>
                  <a:gd name="connsiteX20" fmla="*/ 834714 w 1542141"/>
                  <a:gd name="connsiteY20" fmla="*/ 276844 h 485254"/>
                  <a:gd name="connsiteX21" fmla="*/ 610877 w 1542141"/>
                  <a:gd name="connsiteY21" fmla="*/ 176831 h 485254"/>
                  <a:gd name="connsiteX22" fmla="*/ 391802 w 1542141"/>
                  <a:gd name="connsiteY22" fmla="*/ 95869 h 485254"/>
                  <a:gd name="connsiteX23" fmla="*/ 189396 w 1542141"/>
                  <a:gd name="connsiteY23" fmla="*/ 41100 h 485254"/>
                  <a:gd name="connsiteX24" fmla="*/ 15564 w 1542141"/>
                  <a:gd name="connsiteY24" fmla="*/ 7762 h 485254"/>
                  <a:gd name="connsiteX0" fmla="*/ 73439 w 1600016"/>
                  <a:gd name="connsiteY0" fmla="*/ 7762 h 485254"/>
                  <a:gd name="connsiteX1" fmla="*/ 68677 w 1600016"/>
                  <a:gd name="connsiteY1" fmla="*/ 195881 h 485254"/>
                  <a:gd name="connsiteX2" fmla="*/ 194883 w 1600016"/>
                  <a:gd name="connsiteY2" fmla="*/ 214931 h 485254"/>
                  <a:gd name="connsiteX3" fmla="*/ 385383 w 1600016"/>
                  <a:gd name="connsiteY3" fmla="*/ 248269 h 485254"/>
                  <a:gd name="connsiteX4" fmla="*/ 561596 w 1600016"/>
                  <a:gd name="connsiteY4" fmla="*/ 288750 h 485254"/>
                  <a:gd name="connsiteX5" fmla="*/ 771146 w 1600016"/>
                  <a:gd name="connsiteY5" fmla="*/ 353044 h 485254"/>
                  <a:gd name="connsiteX6" fmla="*/ 902114 w 1600016"/>
                  <a:gd name="connsiteY6" fmla="*/ 414956 h 485254"/>
                  <a:gd name="connsiteX7" fmla="*/ 1056896 w 1600016"/>
                  <a:gd name="connsiteY7" fmla="*/ 481631 h 485254"/>
                  <a:gd name="connsiteX8" fmla="*/ 1247396 w 1600016"/>
                  <a:gd name="connsiteY8" fmla="*/ 467344 h 485254"/>
                  <a:gd name="connsiteX9" fmla="*/ 1471233 w 1600016"/>
                  <a:gd name="connsiteY9" fmla="*/ 391144 h 485254"/>
                  <a:gd name="connsiteX10" fmla="*/ 1585533 w 1600016"/>
                  <a:gd name="connsiteY10" fmla="*/ 298275 h 485254"/>
                  <a:gd name="connsiteX11" fmla="*/ 1595058 w 1600016"/>
                  <a:gd name="connsiteY11" fmla="*/ 193500 h 485254"/>
                  <a:gd name="connsiteX12" fmla="*/ 1554577 w 1600016"/>
                  <a:gd name="connsiteY12" fmla="*/ 114919 h 485254"/>
                  <a:gd name="connsiteX13" fmla="*/ 1411702 w 1600016"/>
                  <a:gd name="connsiteY13" fmla="*/ 76819 h 485254"/>
                  <a:gd name="connsiteX14" fmla="*/ 1328358 w 1600016"/>
                  <a:gd name="connsiteY14" fmla="*/ 81581 h 485254"/>
                  <a:gd name="connsiteX15" fmla="*/ 1287877 w 1600016"/>
                  <a:gd name="connsiteY15" fmla="*/ 112537 h 485254"/>
                  <a:gd name="connsiteX16" fmla="*/ 1311689 w 1600016"/>
                  <a:gd name="connsiteY16" fmla="*/ 207787 h 485254"/>
                  <a:gd name="connsiteX17" fmla="*/ 1309308 w 1600016"/>
                  <a:gd name="connsiteY17" fmla="*/ 283987 h 485254"/>
                  <a:gd name="connsiteX18" fmla="*/ 1237871 w 1600016"/>
                  <a:gd name="connsiteY18" fmla="*/ 360187 h 485254"/>
                  <a:gd name="connsiteX19" fmla="*/ 1114046 w 1600016"/>
                  <a:gd name="connsiteY19" fmla="*/ 350662 h 485254"/>
                  <a:gd name="connsiteX20" fmla="*/ 892589 w 1600016"/>
                  <a:gd name="connsiteY20" fmla="*/ 276844 h 485254"/>
                  <a:gd name="connsiteX21" fmla="*/ 668752 w 1600016"/>
                  <a:gd name="connsiteY21" fmla="*/ 176831 h 485254"/>
                  <a:gd name="connsiteX22" fmla="*/ 449677 w 1600016"/>
                  <a:gd name="connsiteY22" fmla="*/ 95869 h 485254"/>
                  <a:gd name="connsiteX23" fmla="*/ 247271 w 1600016"/>
                  <a:gd name="connsiteY23" fmla="*/ 41100 h 485254"/>
                  <a:gd name="connsiteX24" fmla="*/ 73439 w 1600016"/>
                  <a:gd name="connsiteY24" fmla="*/ 7762 h 485254"/>
                  <a:gd name="connsiteX0" fmla="*/ 73439 w 1600016"/>
                  <a:gd name="connsiteY0" fmla="*/ 7762 h 485254"/>
                  <a:gd name="connsiteX1" fmla="*/ 68677 w 1600016"/>
                  <a:gd name="connsiteY1" fmla="*/ 195881 h 485254"/>
                  <a:gd name="connsiteX2" fmla="*/ 194883 w 1600016"/>
                  <a:gd name="connsiteY2" fmla="*/ 214931 h 485254"/>
                  <a:gd name="connsiteX3" fmla="*/ 385383 w 1600016"/>
                  <a:gd name="connsiteY3" fmla="*/ 248269 h 485254"/>
                  <a:gd name="connsiteX4" fmla="*/ 561596 w 1600016"/>
                  <a:gd name="connsiteY4" fmla="*/ 288750 h 485254"/>
                  <a:gd name="connsiteX5" fmla="*/ 771146 w 1600016"/>
                  <a:gd name="connsiteY5" fmla="*/ 353044 h 485254"/>
                  <a:gd name="connsiteX6" fmla="*/ 902114 w 1600016"/>
                  <a:gd name="connsiteY6" fmla="*/ 414956 h 485254"/>
                  <a:gd name="connsiteX7" fmla="*/ 1056896 w 1600016"/>
                  <a:gd name="connsiteY7" fmla="*/ 481631 h 485254"/>
                  <a:gd name="connsiteX8" fmla="*/ 1247396 w 1600016"/>
                  <a:gd name="connsiteY8" fmla="*/ 467344 h 485254"/>
                  <a:gd name="connsiteX9" fmla="*/ 1471233 w 1600016"/>
                  <a:gd name="connsiteY9" fmla="*/ 391144 h 485254"/>
                  <a:gd name="connsiteX10" fmla="*/ 1585533 w 1600016"/>
                  <a:gd name="connsiteY10" fmla="*/ 298275 h 485254"/>
                  <a:gd name="connsiteX11" fmla="*/ 1595058 w 1600016"/>
                  <a:gd name="connsiteY11" fmla="*/ 193500 h 485254"/>
                  <a:gd name="connsiteX12" fmla="*/ 1554577 w 1600016"/>
                  <a:gd name="connsiteY12" fmla="*/ 114919 h 485254"/>
                  <a:gd name="connsiteX13" fmla="*/ 1411702 w 1600016"/>
                  <a:gd name="connsiteY13" fmla="*/ 76819 h 485254"/>
                  <a:gd name="connsiteX14" fmla="*/ 1328358 w 1600016"/>
                  <a:gd name="connsiteY14" fmla="*/ 81581 h 485254"/>
                  <a:gd name="connsiteX15" fmla="*/ 1287877 w 1600016"/>
                  <a:gd name="connsiteY15" fmla="*/ 112537 h 485254"/>
                  <a:gd name="connsiteX16" fmla="*/ 1311689 w 1600016"/>
                  <a:gd name="connsiteY16" fmla="*/ 207787 h 485254"/>
                  <a:gd name="connsiteX17" fmla="*/ 1309308 w 1600016"/>
                  <a:gd name="connsiteY17" fmla="*/ 283987 h 485254"/>
                  <a:gd name="connsiteX18" fmla="*/ 1237871 w 1600016"/>
                  <a:gd name="connsiteY18" fmla="*/ 360187 h 485254"/>
                  <a:gd name="connsiteX19" fmla="*/ 1114046 w 1600016"/>
                  <a:gd name="connsiteY19" fmla="*/ 350662 h 485254"/>
                  <a:gd name="connsiteX20" fmla="*/ 892589 w 1600016"/>
                  <a:gd name="connsiteY20" fmla="*/ 276844 h 485254"/>
                  <a:gd name="connsiteX21" fmla="*/ 668752 w 1600016"/>
                  <a:gd name="connsiteY21" fmla="*/ 176831 h 485254"/>
                  <a:gd name="connsiteX22" fmla="*/ 449677 w 1600016"/>
                  <a:gd name="connsiteY22" fmla="*/ 95869 h 485254"/>
                  <a:gd name="connsiteX23" fmla="*/ 247271 w 1600016"/>
                  <a:gd name="connsiteY23" fmla="*/ 41100 h 485254"/>
                  <a:gd name="connsiteX24" fmla="*/ 73439 w 1600016"/>
                  <a:gd name="connsiteY24" fmla="*/ 7762 h 485254"/>
                  <a:gd name="connsiteX0" fmla="*/ 61929 w 1588506"/>
                  <a:gd name="connsiteY0" fmla="*/ 2236 h 479728"/>
                  <a:gd name="connsiteX1" fmla="*/ 17 w 1588506"/>
                  <a:gd name="connsiteY1" fmla="*/ 99868 h 479728"/>
                  <a:gd name="connsiteX2" fmla="*/ 57167 w 1588506"/>
                  <a:gd name="connsiteY2" fmla="*/ 190355 h 479728"/>
                  <a:gd name="connsiteX3" fmla="*/ 183373 w 1588506"/>
                  <a:gd name="connsiteY3" fmla="*/ 209405 h 479728"/>
                  <a:gd name="connsiteX4" fmla="*/ 373873 w 1588506"/>
                  <a:gd name="connsiteY4" fmla="*/ 242743 h 479728"/>
                  <a:gd name="connsiteX5" fmla="*/ 550086 w 1588506"/>
                  <a:gd name="connsiteY5" fmla="*/ 283224 h 479728"/>
                  <a:gd name="connsiteX6" fmla="*/ 759636 w 1588506"/>
                  <a:gd name="connsiteY6" fmla="*/ 347518 h 479728"/>
                  <a:gd name="connsiteX7" fmla="*/ 890604 w 1588506"/>
                  <a:gd name="connsiteY7" fmla="*/ 409430 h 479728"/>
                  <a:gd name="connsiteX8" fmla="*/ 1045386 w 1588506"/>
                  <a:gd name="connsiteY8" fmla="*/ 476105 h 479728"/>
                  <a:gd name="connsiteX9" fmla="*/ 1235886 w 1588506"/>
                  <a:gd name="connsiteY9" fmla="*/ 461818 h 479728"/>
                  <a:gd name="connsiteX10" fmla="*/ 1459723 w 1588506"/>
                  <a:gd name="connsiteY10" fmla="*/ 385618 h 479728"/>
                  <a:gd name="connsiteX11" fmla="*/ 1574023 w 1588506"/>
                  <a:gd name="connsiteY11" fmla="*/ 292749 h 479728"/>
                  <a:gd name="connsiteX12" fmla="*/ 1583548 w 1588506"/>
                  <a:gd name="connsiteY12" fmla="*/ 187974 h 479728"/>
                  <a:gd name="connsiteX13" fmla="*/ 1543067 w 1588506"/>
                  <a:gd name="connsiteY13" fmla="*/ 109393 h 479728"/>
                  <a:gd name="connsiteX14" fmla="*/ 1400192 w 1588506"/>
                  <a:gd name="connsiteY14" fmla="*/ 71293 h 479728"/>
                  <a:gd name="connsiteX15" fmla="*/ 1316848 w 1588506"/>
                  <a:gd name="connsiteY15" fmla="*/ 76055 h 479728"/>
                  <a:gd name="connsiteX16" fmla="*/ 1276367 w 1588506"/>
                  <a:gd name="connsiteY16" fmla="*/ 107011 h 479728"/>
                  <a:gd name="connsiteX17" fmla="*/ 1300179 w 1588506"/>
                  <a:gd name="connsiteY17" fmla="*/ 202261 h 479728"/>
                  <a:gd name="connsiteX18" fmla="*/ 1297798 w 1588506"/>
                  <a:gd name="connsiteY18" fmla="*/ 278461 h 479728"/>
                  <a:gd name="connsiteX19" fmla="*/ 1226361 w 1588506"/>
                  <a:gd name="connsiteY19" fmla="*/ 354661 h 479728"/>
                  <a:gd name="connsiteX20" fmla="*/ 1102536 w 1588506"/>
                  <a:gd name="connsiteY20" fmla="*/ 345136 h 479728"/>
                  <a:gd name="connsiteX21" fmla="*/ 881079 w 1588506"/>
                  <a:gd name="connsiteY21" fmla="*/ 271318 h 479728"/>
                  <a:gd name="connsiteX22" fmla="*/ 657242 w 1588506"/>
                  <a:gd name="connsiteY22" fmla="*/ 171305 h 479728"/>
                  <a:gd name="connsiteX23" fmla="*/ 438167 w 1588506"/>
                  <a:gd name="connsiteY23" fmla="*/ 90343 h 479728"/>
                  <a:gd name="connsiteX24" fmla="*/ 235761 w 1588506"/>
                  <a:gd name="connsiteY24" fmla="*/ 35574 h 479728"/>
                  <a:gd name="connsiteX25" fmla="*/ 61929 w 1588506"/>
                  <a:gd name="connsiteY25" fmla="*/ 2236 h 479728"/>
                  <a:gd name="connsiteX0" fmla="*/ 61929 w 1588506"/>
                  <a:gd name="connsiteY0" fmla="*/ 2236 h 479728"/>
                  <a:gd name="connsiteX1" fmla="*/ 17 w 1588506"/>
                  <a:gd name="connsiteY1" fmla="*/ 99868 h 479728"/>
                  <a:gd name="connsiteX2" fmla="*/ 57167 w 1588506"/>
                  <a:gd name="connsiteY2" fmla="*/ 190355 h 479728"/>
                  <a:gd name="connsiteX3" fmla="*/ 183373 w 1588506"/>
                  <a:gd name="connsiteY3" fmla="*/ 209405 h 479728"/>
                  <a:gd name="connsiteX4" fmla="*/ 373873 w 1588506"/>
                  <a:gd name="connsiteY4" fmla="*/ 242743 h 479728"/>
                  <a:gd name="connsiteX5" fmla="*/ 550086 w 1588506"/>
                  <a:gd name="connsiteY5" fmla="*/ 283224 h 479728"/>
                  <a:gd name="connsiteX6" fmla="*/ 759636 w 1588506"/>
                  <a:gd name="connsiteY6" fmla="*/ 347518 h 479728"/>
                  <a:gd name="connsiteX7" fmla="*/ 890604 w 1588506"/>
                  <a:gd name="connsiteY7" fmla="*/ 409430 h 479728"/>
                  <a:gd name="connsiteX8" fmla="*/ 1045386 w 1588506"/>
                  <a:gd name="connsiteY8" fmla="*/ 476105 h 479728"/>
                  <a:gd name="connsiteX9" fmla="*/ 1235886 w 1588506"/>
                  <a:gd name="connsiteY9" fmla="*/ 461818 h 479728"/>
                  <a:gd name="connsiteX10" fmla="*/ 1459723 w 1588506"/>
                  <a:gd name="connsiteY10" fmla="*/ 385618 h 479728"/>
                  <a:gd name="connsiteX11" fmla="*/ 1574023 w 1588506"/>
                  <a:gd name="connsiteY11" fmla="*/ 292749 h 479728"/>
                  <a:gd name="connsiteX12" fmla="*/ 1583548 w 1588506"/>
                  <a:gd name="connsiteY12" fmla="*/ 187974 h 479728"/>
                  <a:gd name="connsiteX13" fmla="*/ 1543067 w 1588506"/>
                  <a:gd name="connsiteY13" fmla="*/ 109393 h 479728"/>
                  <a:gd name="connsiteX14" fmla="*/ 1400192 w 1588506"/>
                  <a:gd name="connsiteY14" fmla="*/ 71293 h 479728"/>
                  <a:gd name="connsiteX15" fmla="*/ 1316848 w 1588506"/>
                  <a:gd name="connsiteY15" fmla="*/ 76055 h 479728"/>
                  <a:gd name="connsiteX16" fmla="*/ 1276367 w 1588506"/>
                  <a:gd name="connsiteY16" fmla="*/ 107011 h 479728"/>
                  <a:gd name="connsiteX17" fmla="*/ 1300179 w 1588506"/>
                  <a:gd name="connsiteY17" fmla="*/ 202261 h 479728"/>
                  <a:gd name="connsiteX18" fmla="*/ 1297798 w 1588506"/>
                  <a:gd name="connsiteY18" fmla="*/ 278461 h 479728"/>
                  <a:gd name="connsiteX19" fmla="*/ 1226361 w 1588506"/>
                  <a:gd name="connsiteY19" fmla="*/ 354661 h 479728"/>
                  <a:gd name="connsiteX20" fmla="*/ 1102536 w 1588506"/>
                  <a:gd name="connsiteY20" fmla="*/ 345136 h 479728"/>
                  <a:gd name="connsiteX21" fmla="*/ 881079 w 1588506"/>
                  <a:gd name="connsiteY21" fmla="*/ 271318 h 479728"/>
                  <a:gd name="connsiteX22" fmla="*/ 657242 w 1588506"/>
                  <a:gd name="connsiteY22" fmla="*/ 171305 h 479728"/>
                  <a:gd name="connsiteX23" fmla="*/ 438167 w 1588506"/>
                  <a:gd name="connsiteY23" fmla="*/ 90343 h 479728"/>
                  <a:gd name="connsiteX24" fmla="*/ 235761 w 1588506"/>
                  <a:gd name="connsiteY24" fmla="*/ 35574 h 479728"/>
                  <a:gd name="connsiteX25" fmla="*/ 61929 w 1588506"/>
                  <a:gd name="connsiteY25" fmla="*/ 2236 h 479728"/>
                  <a:gd name="connsiteX0" fmla="*/ 12813 w 1539390"/>
                  <a:gd name="connsiteY0" fmla="*/ 2111 h 479603"/>
                  <a:gd name="connsiteX1" fmla="*/ 12814 w 1539390"/>
                  <a:gd name="connsiteY1" fmla="*/ 97361 h 479603"/>
                  <a:gd name="connsiteX2" fmla="*/ 8051 w 1539390"/>
                  <a:gd name="connsiteY2" fmla="*/ 190230 h 479603"/>
                  <a:gd name="connsiteX3" fmla="*/ 134257 w 1539390"/>
                  <a:gd name="connsiteY3" fmla="*/ 209280 h 479603"/>
                  <a:gd name="connsiteX4" fmla="*/ 324757 w 1539390"/>
                  <a:gd name="connsiteY4" fmla="*/ 242618 h 479603"/>
                  <a:gd name="connsiteX5" fmla="*/ 500970 w 1539390"/>
                  <a:gd name="connsiteY5" fmla="*/ 283099 h 479603"/>
                  <a:gd name="connsiteX6" fmla="*/ 710520 w 1539390"/>
                  <a:gd name="connsiteY6" fmla="*/ 347393 h 479603"/>
                  <a:gd name="connsiteX7" fmla="*/ 841488 w 1539390"/>
                  <a:gd name="connsiteY7" fmla="*/ 409305 h 479603"/>
                  <a:gd name="connsiteX8" fmla="*/ 996270 w 1539390"/>
                  <a:gd name="connsiteY8" fmla="*/ 475980 h 479603"/>
                  <a:gd name="connsiteX9" fmla="*/ 1186770 w 1539390"/>
                  <a:gd name="connsiteY9" fmla="*/ 461693 h 479603"/>
                  <a:gd name="connsiteX10" fmla="*/ 1410607 w 1539390"/>
                  <a:gd name="connsiteY10" fmla="*/ 385493 h 479603"/>
                  <a:gd name="connsiteX11" fmla="*/ 1524907 w 1539390"/>
                  <a:gd name="connsiteY11" fmla="*/ 292624 h 479603"/>
                  <a:gd name="connsiteX12" fmla="*/ 1534432 w 1539390"/>
                  <a:gd name="connsiteY12" fmla="*/ 187849 h 479603"/>
                  <a:gd name="connsiteX13" fmla="*/ 1493951 w 1539390"/>
                  <a:gd name="connsiteY13" fmla="*/ 109268 h 479603"/>
                  <a:gd name="connsiteX14" fmla="*/ 1351076 w 1539390"/>
                  <a:gd name="connsiteY14" fmla="*/ 71168 h 479603"/>
                  <a:gd name="connsiteX15" fmla="*/ 1267732 w 1539390"/>
                  <a:gd name="connsiteY15" fmla="*/ 75930 h 479603"/>
                  <a:gd name="connsiteX16" fmla="*/ 1227251 w 1539390"/>
                  <a:gd name="connsiteY16" fmla="*/ 106886 h 479603"/>
                  <a:gd name="connsiteX17" fmla="*/ 1251063 w 1539390"/>
                  <a:gd name="connsiteY17" fmla="*/ 202136 h 479603"/>
                  <a:gd name="connsiteX18" fmla="*/ 1248682 w 1539390"/>
                  <a:gd name="connsiteY18" fmla="*/ 278336 h 479603"/>
                  <a:gd name="connsiteX19" fmla="*/ 1177245 w 1539390"/>
                  <a:gd name="connsiteY19" fmla="*/ 354536 h 479603"/>
                  <a:gd name="connsiteX20" fmla="*/ 1053420 w 1539390"/>
                  <a:gd name="connsiteY20" fmla="*/ 345011 h 479603"/>
                  <a:gd name="connsiteX21" fmla="*/ 831963 w 1539390"/>
                  <a:gd name="connsiteY21" fmla="*/ 271193 h 479603"/>
                  <a:gd name="connsiteX22" fmla="*/ 608126 w 1539390"/>
                  <a:gd name="connsiteY22" fmla="*/ 171180 h 479603"/>
                  <a:gd name="connsiteX23" fmla="*/ 389051 w 1539390"/>
                  <a:gd name="connsiteY23" fmla="*/ 90218 h 479603"/>
                  <a:gd name="connsiteX24" fmla="*/ 186645 w 1539390"/>
                  <a:gd name="connsiteY24" fmla="*/ 35449 h 479603"/>
                  <a:gd name="connsiteX25" fmla="*/ 12813 w 1539390"/>
                  <a:gd name="connsiteY25" fmla="*/ 2111 h 479603"/>
                  <a:gd name="connsiteX0" fmla="*/ 12813 w 1539390"/>
                  <a:gd name="connsiteY0" fmla="*/ 2111 h 467725"/>
                  <a:gd name="connsiteX1" fmla="*/ 12814 w 1539390"/>
                  <a:gd name="connsiteY1" fmla="*/ 97361 h 467725"/>
                  <a:gd name="connsiteX2" fmla="*/ 8051 w 1539390"/>
                  <a:gd name="connsiteY2" fmla="*/ 190230 h 467725"/>
                  <a:gd name="connsiteX3" fmla="*/ 134257 w 1539390"/>
                  <a:gd name="connsiteY3" fmla="*/ 209280 h 467725"/>
                  <a:gd name="connsiteX4" fmla="*/ 324757 w 1539390"/>
                  <a:gd name="connsiteY4" fmla="*/ 242618 h 467725"/>
                  <a:gd name="connsiteX5" fmla="*/ 500970 w 1539390"/>
                  <a:gd name="connsiteY5" fmla="*/ 283099 h 467725"/>
                  <a:gd name="connsiteX6" fmla="*/ 710520 w 1539390"/>
                  <a:gd name="connsiteY6" fmla="*/ 347393 h 467725"/>
                  <a:gd name="connsiteX7" fmla="*/ 841488 w 1539390"/>
                  <a:gd name="connsiteY7" fmla="*/ 409305 h 467725"/>
                  <a:gd name="connsiteX8" fmla="*/ 1010558 w 1539390"/>
                  <a:gd name="connsiteY8" fmla="*/ 456930 h 467725"/>
                  <a:gd name="connsiteX9" fmla="*/ 1186770 w 1539390"/>
                  <a:gd name="connsiteY9" fmla="*/ 461693 h 467725"/>
                  <a:gd name="connsiteX10" fmla="*/ 1410607 w 1539390"/>
                  <a:gd name="connsiteY10" fmla="*/ 385493 h 467725"/>
                  <a:gd name="connsiteX11" fmla="*/ 1524907 w 1539390"/>
                  <a:gd name="connsiteY11" fmla="*/ 292624 h 467725"/>
                  <a:gd name="connsiteX12" fmla="*/ 1534432 w 1539390"/>
                  <a:gd name="connsiteY12" fmla="*/ 187849 h 467725"/>
                  <a:gd name="connsiteX13" fmla="*/ 1493951 w 1539390"/>
                  <a:gd name="connsiteY13" fmla="*/ 109268 h 467725"/>
                  <a:gd name="connsiteX14" fmla="*/ 1351076 w 1539390"/>
                  <a:gd name="connsiteY14" fmla="*/ 71168 h 467725"/>
                  <a:gd name="connsiteX15" fmla="*/ 1267732 w 1539390"/>
                  <a:gd name="connsiteY15" fmla="*/ 75930 h 467725"/>
                  <a:gd name="connsiteX16" fmla="*/ 1227251 w 1539390"/>
                  <a:gd name="connsiteY16" fmla="*/ 106886 h 467725"/>
                  <a:gd name="connsiteX17" fmla="*/ 1251063 w 1539390"/>
                  <a:gd name="connsiteY17" fmla="*/ 202136 h 467725"/>
                  <a:gd name="connsiteX18" fmla="*/ 1248682 w 1539390"/>
                  <a:gd name="connsiteY18" fmla="*/ 278336 h 467725"/>
                  <a:gd name="connsiteX19" fmla="*/ 1177245 w 1539390"/>
                  <a:gd name="connsiteY19" fmla="*/ 354536 h 467725"/>
                  <a:gd name="connsiteX20" fmla="*/ 1053420 w 1539390"/>
                  <a:gd name="connsiteY20" fmla="*/ 345011 h 467725"/>
                  <a:gd name="connsiteX21" fmla="*/ 831963 w 1539390"/>
                  <a:gd name="connsiteY21" fmla="*/ 271193 h 467725"/>
                  <a:gd name="connsiteX22" fmla="*/ 608126 w 1539390"/>
                  <a:gd name="connsiteY22" fmla="*/ 171180 h 467725"/>
                  <a:gd name="connsiteX23" fmla="*/ 389051 w 1539390"/>
                  <a:gd name="connsiteY23" fmla="*/ 90218 h 467725"/>
                  <a:gd name="connsiteX24" fmla="*/ 186645 w 1539390"/>
                  <a:gd name="connsiteY24" fmla="*/ 35449 h 467725"/>
                  <a:gd name="connsiteX25" fmla="*/ 12813 w 1539390"/>
                  <a:gd name="connsiteY25" fmla="*/ 2111 h 467725"/>
                  <a:gd name="connsiteX0" fmla="*/ 12813 w 1539390"/>
                  <a:gd name="connsiteY0" fmla="*/ 2111 h 467725"/>
                  <a:gd name="connsiteX1" fmla="*/ 12814 w 1539390"/>
                  <a:gd name="connsiteY1" fmla="*/ 97361 h 467725"/>
                  <a:gd name="connsiteX2" fmla="*/ 8051 w 1539390"/>
                  <a:gd name="connsiteY2" fmla="*/ 190230 h 467725"/>
                  <a:gd name="connsiteX3" fmla="*/ 134257 w 1539390"/>
                  <a:gd name="connsiteY3" fmla="*/ 209280 h 467725"/>
                  <a:gd name="connsiteX4" fmla="*/ 324757 w 1539390"/>
                  <a:gd name="connsiteY4" fmla="*/ 242618 h 467725"/>
                  <a:gd name="connsiteX5" fmla="*/ 500970 w 1539390"/>
                  <a:gd name="connsiteY5" fmla="*/ 283099 h 467725"/>
                  <a:gd name="connsiteX6" fmla="*/ 710520 w 1539390"/>
                  <a:gd name="connsiteY6" fmla="*/ 347393 h 467725"/>
                  <a:gd name="connsiteX7" fmla="*/ 872444 w 1539390"/>
                  <a:gd name="connsiteY7" fmla="*/ 409305 h 467725"/>
                  <a:gd name="connsiteX8" fmla="*/ 1010558 w 1539390"/>
                  <a:gd name="connsiteY8" fmla="*/ 456930 h 467725"/>
                  <a:gd name="connsiteX9" fmla="*/ 1186770 w 1539390"/>
                  <a:gd name="connsiteY9" fmla="*/ 461693 h 467725"/>
                  <a:gd name="connsiteX10" fmla="*/ 1410607 w 1539390"/>
                  <a:gd name="connsiteY10" fmla="*/ 385493 h 467725"/>
                  <a:gd name="connsiteX11" fmla="*/ 1524907 w 1539390"/>
                  <a:gd name="connsiteY11" fmla="*/ 292624 h 467725"/>
                  <a:gd name="connsiteX12" fmla="*/ 1534432 w 1539390"/>
                  <a:gd name="connsiteY12" fmla="*/ 187849 h 467725"/>
                  <a:gd name="connsiteX13" fmla="*/ 1493951 w 1539390"/>
                  <a:gd name="connsiteY13" fmla="*/ 109268 h 467725"/>
                  <a:gd name="connsiteX14" fmla="*/ 1351076 w 1539390"/>
                  <a:gd name="connsiteY14" fmla="*/ 71168 h 467725"/>
                  <a:gd name="connsiteX15" fmla="*/ 1267732 w 1539390"/>
                  <a:gd name="connsiteY15" fmla="*/ 75930 h 467725"/>
                  <a:gd name="connsiteX16" fmla="*/ 1227251 w 1539390"/>
                  <a:gd name="connsiteY16" fmla="*/ 106886 h 467725"/>
                  <a:gd name="connsiteX17" fmla="*/ 1251063 w 1539390"/>
                  <a:gd name="connsiteY17" fmla="*/ 202136 h 467725"/>
                  <a:gd name="connsiteX18" fmla="*/ 1248682 w 1539390"/>
                  <a:gd name="connsiteY18" fmla="*/ 278336 h 467725"/>
                  <a:gd name="connsiteX19" fmla="*/ 1177245 w 1539390"/>
                  <a:gd name="connsiteY19" fmla="*/ 354536 h 467725"/>
                  <a:gd name="connsiteX20" fmla="*/ 1053420 w 1539390"/>
                  <a:gd name="connsiteY20" fmla="*/ 345011 h 467725"/>
                  <a:gd name="connsiteX21" fmla="*/ 831963 w 1539390"/>
                  <a:gd name="connsiteY21" fmla="*/ 271193 h 467725"/>
                  <a:gd name="connsiteX22" fmla="*/ 608126 w 1539390"/>
                  <a:gd name="connsiteY22" fmla="*/ 171180 h 467725"/>
                  <a:gd name="connsiteX23" fmla="*/ 389051 w 1539390"/>
                  <a:gd name="connsiteY23" fmla="*/ 90218 h 467725"/>
                  <a:gd name="connsiteX24" fmla="*/ 186645 w 1539390"/>
                  <a:gd name="connsiteY24" fmla="*/ 35449 h 467725"/>
                  <a:gd name="connsiteX25" fmla="*/ 12813 w 1539390"/>
                  <a:gd name="connsiteY25" fmla="*/ 2111 h 467725"/>
                  <a:gd name="connsiteX0" fmla="*/ 12813 w 1539390"/>
                  <a:gd name="connsiteY0" fmla="*/ 2111 h 465061"/>
                  <a:gd name="connsiteX1" fmla="*/ 12814 w 1539390"/>
                  <a:gd name="connsiteY1" fmla="*/ 97361 h 465061"/>
                  <a:gd name="connsiteX2" fmla="*/ 8051 w 1539390"/>
                  <a:gd name="connsiteY2" fmla="*/ 190230 h 465061"/>
                  <a:gd name="connsiteX3" fmla="*/ 134257 w 1539390"/>
                  <a:gd name="connsiteY3" fmla="*/ 209280 h 465061"/>
                  <a:gd name="connsiteX4" fmla="*/ 324757 w 1539390"/>
                  <a:gd name="connsiteY4" fmla="*/ 242618 h 465061"/>
                  <a:gd name="connsiteX5" fmla="*/ 500970 w 1539390"/>
                  <a:gd name="connsiteY5" fmla="*/ 283099 h 465061"/>
                  <a:gd name="connsiteX6" fmla="*/ 710520 w 1539390"/>
                  <a:gd name="connsiteY6" fmla="*/ 347393 h 465061"/>
                  <a:gd name="connsiteX7" fmla="*/ 872444 w 1539390"/>
                  <a:gd name="connsiteY7" fmla="*/ 409305 h 465061"/>
                  <a:gd name="connsiteX8" fmla="*/ 1010558 w 1539390"/>
                  <a:gd name="connsiteY8" fmla="*/ 447405 h 465061"/>
                  <a:gd name="connsiteX9" fmla="*/ 1186770 w 1539390"/>
                  <a:gd name="connsiteY9" fmla="*/ 461693 h 465061"/>
                  <a:gd name="connsiteX10" fmla="*/ 1410607 w 1539390"/>
                  <a:gd name="connsiteY10" fmla="*/ 385493 h 465061"/>
                  <a:gd name="connsiteX11" fmla="*/ 1524907 w 1539390"/>
                  <a:gd name="connsiteY11" fmla="*/ 292624 h 465061"/>
                  <a:gd name="connsiteX12" fmla="*/ 1534432 w 1539390"/>
                  <a:gd name="connsiteY12" fmla="*/ 187849 h 465061"/>
                  <a:gd name="connsiteX13" fmla="*/ 1493951 w 1539390"/>
                  <a:gd name="connsiteY13" fmla="*/ 109268 h 465061"/>
                  <a:gd name="connsiteX14" fmla="*/ 1351076 w 1539390"/>
                  <a:gd name="connsiteY14" fmla="*/ 71168 h 465061"/>
                  <a:gd name="connsiteX15" fmla="*/ 1267732 w 1539390"/>
                  <a:gd name="connsiteY15" fmla="*/ 75930 h 465061"/>
                  <a:gd name="connsiteX16" fmla="*/ 1227251 w 1539390"/>
                  <a:gd name="connsiteY16" fmla="*/ 106886 h 465061"/>
                  <a:gd name="connsiteX17" fmla="*/ 1251063 w 1539390"/>
                  <a:gd name="connsiteY17" fmla="*/ 202136 h 465061"/>
                  <a:gd name="connsiteX18" fmla="*/ 1248682 w 1539390"/>
                  <a:gd name="connsiteY18" fmla="*/ 278336 h 465061"/>
                  <a:gd name="connsiteX19" fmla="*/ 1177245 w 1539390"/>
                  <a:gd name="connsiteY19" fmla="*/ 354536 h 465061"/>
                  <a:gd name="connsiteX20" fmla="*/ 1053420 w 1539390"/>
                  <a:gd name="connsiteY20" fmla="*/ 345011 h 465061"/>
                  <a:gd name="connsiteX21" fmla="*/ 831963 w 1539390"/>
                  <a:gd name="connsiteY21" fmla="*/ 271193 h 465061"/>
                  <a:gd name="connsiteX22" fmla="*/ 608126 w 1539390"/>
                  <a:gd name="connsiteY22" fmla="*/ 171180 h 465061"/>
                  <a:gd name="connsiteX23" fmla="*/ 389051 w 1539390"/>
                  <a:gd name="connsiteY23" fmla="*/ 90218 h 465061"/>
                  <a:gd name="connsiteX24" fmla="*/ 186645 w 1539390"/>
                  <a:gd name="connsiteY24" fmla="*/ 35449 h 465061"/>
                  <a:gd name="connsiteX25" fmla="*/ 12813 w 1539390"/>
                  <a:gd name="connsiteY25" fmla="*/ 2111 h 465061"/>
                  <a:gd name="connsiteX0" fmla="*/ 11598 w 1542937"/>
                  <a:gd name="connsiteY0" fmla="*/ 2173 h 465123"/>
                  <a:gd name="connsiteX1" fmla="*/ 16361 w 1542937"/>
                  <a:gd name="connsiteY1" fmla="*/ 97423 h 465123"/>
                  <a:gd name="connsiteX2" fmla="*/ 11598 w 1542937"/>
                  <a:gd name="connsiteY2" fmla="*/ 190292 h 465123"/>
                  <a:gd name="connsiteX3" fmla="*/ 137804 w 1542937"/>
                  <a:gd name="connsiteY3" fmla="*/ 209342 h 465123"/>
                  <a:gd name="connsiteX4" fmla="*/ 328304 w 1542937"/>
                  <a:gd name="connsiteY4" fmla="*/ 242680 h 465123"/>
                  <a:gd name="connsiteX5" fmla="*/ 504517 w 1542937"/>
                  <a:gd name="connsiteY5" fmla="*/ 283161 h 465123"/>
                  <a:gd name="connsiteX6" fmla="*/ 714067 w 1542937"/>
                  <a:gd name="connsiteY6" fmla="*/ 347455 h 465123"/>
                  <a:gd name="connsiteX7" fmla="*/ 875991 w 1542937"/>
                  <a:gd name="connsiteY7" fmla="*/ 409367 h 465123"/>
                  <a:gd name="connsiteX8" fmla="*/ 1014105 w 1542937"/>
                  <a:gd name="connsiteY8" fmla="*/ 447467 h 465123"/>
                  <a:gd name="connsiteX9" fmla="*/ 1190317 w 1542937"/>
                  <a:gd name="connsiteY9" fmla="*/ 461755 h 465123"/>
                  <a:gd name="connsiteX10" fmla="*/ 1414154 w 1542937"/>
                  <a:gd name="connsiteY10" fmla="*/ 385555 h 465123"/>
                  <a:gd name="connsiteX11" fmla="*/ 1528454 w 1542937"/>
                  <a:gd name="connsiteY11" fmla="*/ 292686 h 465123"/>
                  <a:gd name="connsiteX12" fmla="*/ 1537979 w 1542937"/>
                  <a:gd name="connsiteY12" fmla="*/ 187911 h 465123"/>
                  <a:gd name="connsiteX13" fmla="*/ 1497498 w 1542937"/>
                  <a:gd name="connsiteY13" fmla="*/ 109330 h 465123"/>
                  <a:gd name="connsiteX14" fmla="*/ 1354623 w 1542937"/>
                  <a:gd name="connsiteY14" fmla="*/ 71230 h 465123"/>
                  <a:gd name="connsiteX15" fmla="*/ 1271279 w 1542937"/>
                  <a:gd name="connsiteY15" fmla="*/ 75992 h 465123"/>
                  <a:gd name="connsiteX16" fmla="*/ 1230798 w 1542937"/>
                  <a:gd name="connsiteY16" fmla="*/ 106948 h 465123"/>
                  <a:gd name="connsiteX17" fmla="*/ 1254610 w 1542937"/>
                  <a:gd name="connsiteY17" fmla="*/ 202198 h 465123"/>
                  <a:gd name="connsiteX18" fmla="*/ 1252229 w 1542937"/>
                  <a:gd name="connsiteY18" fmla="*/ 278398 h 465123"/>
                  <a:gd name="connsiteX19" fmla="*/ 1180792 w 1542937"/>
                  <a:gd name="connsiteY19" fmla="*/ 354598 h 465123"/>
                  <a:gd name="connsiteX20" fmla="*/ 1056967 w 1542937"/>
                  <a:gd name="connsiteY20" fmla="*/ 345073 h 465123"/>
                  <a:gd name="connsiteX21" fmla="*/ 835510 w 1542937"/>
                  <a:gd name="connsiteY21" fmla="*/ 271255 h 465123"/>
                  <a:gd name="connsiteX22" fmla="*/ 611673 w 1542937"/>
                  <a:gd name="connsiteY22" fmla="*/ 171242 h 465123"/>
                  <a:gd name="connsiteX23" fmla="*/ 392598 w 1542937"/>
                  <a:gd name="connsiteY23" fmla="*/ 90280 h 465123"/>
                  <a:gd name="connsiteX24" fmla="*/ 190192 w 1542937"/>
                  <a:gd name="connsiteY24" fmla="*/ 35511 h 465123"/>
                  <a:gd name="connsiteX25" fmla="*/ 11598 w 1542937"/>
                  <a:gd name="connsiteY25" fmla="*/ 2173 h 465123"/>
                  <a:gd name="connsiteX0" fmla="*/ 21638 w 1552977"/>
                  <a:gd name="connsiteY0" fmla="*/ 1925 h 464875"/>
                  <a:gd name="connsiteX1" fmla="*/ 2588 w 1552977"/>
                  <a:gd name="connsiteY1" fmla="*/ 92412 h 464875"/>
                  <a:gd name="connsiteX2" fmla="*/ 21638 w 1552977"/>
                  <a:gd name="connsiteY2" fmla="*/ 190044 h 464875"/>
                  <a:gd name="connsiteX3" fmla="*/ 147844 w 1552977"/>
                  <a:gd name="connsiteY3" fmla="*/ 209094 h 464875"/>
                  <a:gd name="connsiteX4" fmla="*/ 338344 w 1552977"/>
                  <a:gd name="connsiteY4" fmla="*/ 242432 h 464875"/>
                  <a:gd name="connsiteX5" fmla="*/ 514557 w 1552977"/>
                  <a:gd name="connsiteY5" fmla="*/ 282913 h 464875"/>
                  <a:gd name="connsiteX6" fmla="*/ 724107 w 1552977"/>
                  <a:gd name="connsiteY6" fmla="*/ 347207 h 464875"/>
                  <a:gd name="connsiteX7" fmla="*/ 886031 w 1552977"/>
                  <a:gd name="connsiteY7" fmla="*/ 409119 h 464875"/>
                  <a:gd name="connsiteX8" fmla="*/ 1024145 w 1552977"/>
                  <a:gd name="connsiteY8" fmla="*/ 447219 h 464875"/>
                  <a:gd name="connsiteX9" fmla="*/ 1200357 w 1552977"/>
                  <a:gd name="connsiteY9" fmla="*/ 461507 h 464875"/>
                  <a:gd name="connsiteX10" fmla="*/ 1424194 w 1552977"/>
                  <a:gd name="connsiteY10" fmla="*/ 385307 h 464875"/>
                  <a:gd name="connsiteX11" fmla="*/ 1538494 w 1552977"/>
                  <a:gd name="connsiteY11" fmla="*/ 292438 h 464875"/>
                  <a:gd name="connsiteX12" fmla="*/ 1548019 w 1552977"/>
                  <a:gd name="connsiteY12" fmla="*/ 187663 h 464875"/>
                  <a:gd name="connsiteX13" fmla="*/ 1507538 w 1552977"/>
                  <a:gd name="connsiteY13" fmla="*/ 109082 h 464875"/>
                  <a:gd name="connsiteX14" fmla="*/ 1364663 w 1552977"/>
                  <a:gd name="connsiteY14" fmla="*/ 70982 h 464875"/>
                  <a:gd name="connsiteX15" fmla="*/ 1281319 w 1552977"/>
                  <a:gd name="connsiteY15" fmla="*/ 75744 h 464875"/>
                  <a:gd name="connsiteX16" fmla="*/ 1240838 w 1552977"/>
                  <a:gd name="connsiteY16" fmla="*/ 106700 h 464875"/>
                  <a:gd name="connsiteX17" fmla="*/ 1264650 w 1552977"/>
                  <a:gd name="connsiteY17" fmla="*/ 201950 h 464875"/>
                  <a:gd name="connsiteX18" fmla="*/ 1262269 w 1552977"/>
                  <a:gd name="connsiteY18" fmla="*/ 278150 h 464875"/>
                  <a:gd name="connsiteX19" fmla="*/ 1190832 w 1552977"/>
                  <a:gd name="connsiteY19" fmla="*/ 354350 h 464875"/>
                  <a:gd name="connsiteX20" fmla="*/ 1067007 w 1552977"/>
                  <a:gd name="connsiteY20" fmla="*/ 344825 h 464875"/>
                  <a:gd name="connsiteX21" fmla="*/ 845550 w 1552977"/>
                  <a:gd name="connsiteY21" fmla="*/ 271007 h 464875"/>
                  <a:gd name="connsiteX22" fmla="*/ 621713 w 1552977"/>
                  <a:gd name="connsiteY22" fmla="*/ 170994 h 464875"/>
                  <a:gd name="connsiteX23" fmla="*/ 402638 w 1552977"/>
                  <a:gd name="connsiteY23" fmla="*/ 90032 h 464875"/>
                  <a:gd name="connsiteX24" fmla="*/ 200232 w 1552977"/>
                  <a:gd name="connsiteY24" fmla="*/ 35263 h 464875"/>
                  <a:gd name="connsiteX25" fmla="*/ 21638 w 1552977"/>
                  <a:gd name="connsiteY25" fmla="*/ 1925 h 464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552977" h="464875">
                    <a:moveTo>
                      <a:pt x="21638" y="1925"/>
                    </a:moveTo>
                    <a:cubicBezTo>
                      <a:pt x="-11303" y="11450"/>
                      <a:pt x="3382" y="61059"/>
                      <a:pt x="2588" y="92412"/>
                    </a:cubicBezTo>
                    <a:cubicBezTo>
                      <a:pt x="1794" y="123765"/>
                      <a:pt x="-2571" y="170597"/>
                      <a:pt x="21638" y="190044"/>
                    </a:cubicBezTo>
                    <a:cubicBezTo>
                      <a:pt x="45847" y="209491"/>
                      <a:pt x="95060" y="200363"/>
                      <a:pt x="147844" y="209094"/>
                    </a:cubicBezTo>
                    <a:cubicBezTo>
                      <a:pt x="200628" y="217825"/>
                      <a:pt x="277225" y="230129"/>
                      <a:pt x="338344" y="242432"/>
                    </a:cubicBezTo>
                    <a:cubicBezTo>
                      <a:pt x="399463" y="254735"/>
                      <a:pt x="450263" y="265451"/>
                      <a:pt x="514557" y="282913"/>
                    </a:cubicBezTo>
                    <a:cubicBezTo>
                      <a:pt x="578851" y="300376"/>
                      <a:pt x="662195" y="326173"/>
                      <a:pt x="724107" y="347207"/>
                    </a:cubicBezTo>
                    <a:cubicBezTo>
                      <a:pt x="786019" y="368241"/>
                      <a:pt x="836025" y="392450"/>
                      <a:pt x="886031" y="409119"/>
                    </a:cubicBezTo>
                    <a:cubicBezTo>
                      <a:pt x="936037" y="425788"/>
                      <a:pt x="971757" y="438488"/>
                      <a:pt x="1024145" y="447219"/>
                    </a:cubicBezTo>
                    <a:cubicBezTo>
                      <a:pt x="1076533" y="455950"/>
                      <a:pt x="1133682" y="471826"/>
                      <a:pt x="1200357" y="461507"/>
                    </a:cubicBezTo>
                    <a:cubicBezTo>
                      <a:pt x="1267032" y="451188"/>
                      <a:pt x="1367838" y="413485"/>
                      <a:pt x="1424194" y="385307"/>
                    </a:cubicBezTo>
                    <a:cubicBezTo>
                      <a:pt x="1480550" y="357129"/>
                      <a:pt x="1517857" y="325379"/>
                      <a:pt x="1538494" y="292438"/>
                    </a:cubicBezTo>
                    <a:cubicBezTo>
                      <a:pt x="1559131" y="259497"/>
                      <a:pt x="1553178" y="218222"/>
                      <a:pt x="1548019" y="187663"/>
                    </a:cubicBezTo>
                    <a:cubicBezTo>
                      <a:pt x="1542860" y="157104"/>
                      <a:pt x="1538097" y="128529"/>
                      <a:pt x="1507538" y="109082"/>
                    </a:cubicBezTo>
                    <a:cubicBezTo>
                      <a:pt x="1476979" y="89635"/>
                      <a:pt x="1402366" y="76538"/>
                      <a:pt x="1364663" y="70982"/>
                    </a:cubicBezTo>
                    <a:cubicBezTo>
                      <a:pt x="1326960" y="65426"/>
                      <a:pt x="1301957" y="69791"/>
                      <a:pt x="1281319" y="75744"/>
                    </a:cubicBezTo>
                    <a:cubicBezTo>
                      <a:pt x="1260682" y="81697"/>
                      <a:pt x="1243616" y="85666"/>
                      <a:pt x="1240838" y="106700"/>
                    </a:cubicBezTo>
                    <a:cubicBezTo>
                      <a:pt x="1238060" y="127734"/>
                      <a:pt x="1261078" y="173375"/>
                      <a:pt x="1264650" y="201950"/>
                    </a:cubicBezTo>
                    <a:cubicBezTo>
                      <a:pt x="1268222" y="230525"/>
                      <a:pt x="1274572" y="252750"/>
                      <a:pt x="1262269" y="278150"/>
                    </a:cubicBezTo>
                    <a:cubicBezTo>
                      <a:pt x="1249966" y="303550"/>
                      <a:pt x="1223376" y="343238"/>
                      <a:pt x="1190832" y="354350"/>
                    </a:cubicBezTo>
                    <a:cubicBezTo>
                      <a:pt x="1158288" y="365462"/>
                      <a:pt x="1124554" y="358716"/>
                      <a:pt x="1067007" y="344825"/>
                    </a:cubicBezTo>
                    <a:cubicBezTo>
                      <a:pt x="1009460" y="330934"/>
                      <a:pt x="919766" y="299979"/>
                      <a:pt x="845550" y="271007"/>
                    </a:cubicBezTo>
                    <a:cubicBezTo>
                      <a:pt x="771334" y="242035"/>
                      <a:pt x="695532" y="201157"/>
                      <a:pt x="621713" y="170994"/>
                    </a:cubicBezTo>
                    <a:cubicBezTo>
                      <a:pt x="547894" y="140831"/>
                      <a:pt x="472885" y="112654"/>
                      <a:pt x="402638" y="90032"/>
                    </a:cubicBezTo>
                    <a:cubicBezTo>
                      <a:pt x="332391" y="67410"/>
                      <a:pt x="263732" y="49947"/>
                      <a:pt x="200232" y="35263"/>
                    </a:cubicBezTo>
                    <a:cubicBezTo>
                      <a:pt x="136732" y="20579"/>
                      <a:pt x="54579" y="-7600"/>
                      <a:pt x="21638" y="1925"/>
                    </a:cubicBezTo>
                    <a:close/>
                  </a:path>
                </a:pathLst>
              </a:custGeom>
              <a:solidFill>
                <a:srgbClr val="5DA6E9"/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2" name="Полилиния: фигура 171">
                <a:extLst>
                  <a:ext uri="{FF2B5EF4-FFF2-40B4-BE49-F238E27FC236}">
                    <a16:creationId xmlns="" xmlns:a16="http://schemas.microsoft.com/office/drawing/2014/main" id="{128C8800-EC4D-44B2-9038-8BAE4AEE8F3D}"/>
                  </a:ext>
                </a:extLst>
              </p:cNvPr>
              <p:cNvSpPr/>
              <p:nvPr/>
            </p:nvSpPr>
            <p:spPr>
              <a:xfrm flipH="1">
                <a:off x="3849368" y="3699439"/>
                <a:ext cx="1539390" cy="465061"/>
              </a:xfrm>
              <a:custGeom>
                <a:avLst/>
                <a:gdLst>
                  <a:gd name="connsiteX0" fmla="*/ 21133 w 1547710"/>
                  <a:gd name="connsiteY0" fmla="*/ 7762 h 485254"/>
                  <a:gd name="connsiteX1" fmla="*/ 16371 w 1547710"/>
                  <a:gd name="connsiteY1" fmla="*/ 195881 h 485254"/>
                  <a:gd name="connsiteX2" fmla="*/ 142577 w 1547710"/>
                  <a:gd name="connsiteY2" fmla="*/ 214931 h 485254"/>
                  <a:gd name="connsiteX3" fmla="*/ 333077 w 1547710"/>
                  <a:gd name="connsiteY3" fmla="*/ 248269 h 485254"/>
                  <a:gd name="connsiteX4" fmla="*/ 509290 w 1547710"/>
                  <a:gd name="connsiteY4" fmla="*/ 288750 h 485254"/>
                  <a:gd name="connsiteX5" fmla="*/ 718840 w 1547710"/>
                  <a:gd name="connsiteY5" fmla="*/ 353044 h 485254"/>
                  <a:gd name="connsiteX6" fmla="*/ 849808 w 1547710"/>
                  <a:gd name="connsiteY6" fmla="*/ 414956 h 485254"/>
                  <a:gd name="connsiteX7" fmla="*/ 1004590 w 1547710"/>
                  <a:gd name="connsiteY7" fmla="*/ 481631 h 485254"/>
                  <a:gd name="connsiteX8" fmla="*/ 1195090 w 1547710"/>
                  <a:gd name="connsiteY8" fmla="*/ 467344 h 485254"/>
                  <a:gd name="connsiteX9" fmla="*/ 1418927 w 1547710"/>
                  <a:gd name="connsiteY9" fmla="*/ 391144 h 485254"/>
                  <a:gd name="connsiteX10" fmla="*/ 1533227 w 1547710"/>
                  <a:gd name="connsiteY10" fmla="*/ 298275 h 485254"/>
                  <a:gd name="connsiteX11" fmla="*/ 1542752 w 1547710"/>
                  <a:gd name="connsiteY11" fmla="*/ 193500 h 485254"/>
                  <a:gd name="connsiteX12" fmla="*/ 1502271 w 1547710"/>
                  <a:gd name="connsiteY12" fmla="*/ 114919 h 485254"/>
                  <a:gd name="connsiteX13" fmla="*/ 1359396 w 1547710"/>
                  <a:gd name="connsiteY13" fmla="*/ 76819 h 485254"/>
                  <a:gd name="connsiteX14" fmla="*/ 1276052 w 1547710"/>
                  <a:gd name="connsiteY14" fmla="*/ 81581 h 485254"/>
                  <a:gd name="connsiteX15" fmla="*/ 1235571 w 1547710"/>
                  <a:gd name="connsiteY15" fmla="*/ 112537 h 485254"/>
                  <a:gd name="connsiteX16" fmla="*/ 1259383 w 1547710"/>
                  <a:gd name="connsiteY16" fmla="*/ 207787 h 485254"/>
                  <a:gd name="connsiteX17" fmla="*/ 1257002 w 1547710"/>
                  <a:gd name="connsiteY17" fmla="*/ 283987 h 485254"/>
                  <a:gd name="connsiteX18" fmla="*/ 1185565 w 1547710"/>
                  <a:gd name="connsiteY18" fmla="*/ 360187 h 485254"/>
                  <a:gd name="connsiteX19" fmla="*/ 1061740 w 1547710"/>
                  <a:gd name="connsiteY19" fmla="*/ 350662 h 485254"/>
                  <a:gd name="connsiteX20" fmla="*/ 840283 w 1547710"/>
                  <a:gd name="connsiteY20" fmla="*/ 276844 h 485254"/>
                  <a:gd name="connsiteX21" fmla="*/ 616446 w 1547710"/>
                  <a:gd name="connsiteY21" fmla="*/ 176831 h 485254"/>
                  <a:gd name="connsiteX22" fmla="*/ 397371 w 1547710"/>
                  <a:gd name="connsiteY22" fmla="*/ 95869 h 485254"/>
                  <a:gd name="connsiteX23" fmla="*/ 194965 w 1547710"/>
                  <a:gd name="connsiteY23" fmla="*/ 41100 h 485254"/>
                  <a:gd name="connsiteX24" fmla="*/ 21133 w 1547710"/>
                  <a:gd name="connsiteY24" fmla="*/ 7762 h 485254"/>
                  <a:gd name="connsiteX0" fmla="*/ 21133 w 1547710"/>
                  <a:gd name="connsiteY0" fmla="*/ 7762 h 485254"/>
                  <a:gd name="connsiteX1" fmla="*/ 16371 w 1547710"/>
                  <a:gd name="connsiteY1" fmla="*/ 195881 h 485254"/>
                  <a:gd name="connsiteX2" fmla="*/ 142577 w 1547710"/>
                  <a:gd name="connsiteY2" fmla="*/ 214931 h 485254"/>
                  <a:gd name="connsiteX3" fmla="*/ 333077 w 1547710"/>
                  <a:gd name="connsiteY3" fmla="*/ 248269 h 485254"/>
                  <a:gd name="connsiteX4" fmla="*/ 509290 w 1547710"/>
                  <a:gd name="connsiteY4" fmla="*/ 288750 h 485254"/>
                  <a:gd name="connsiteX5" fmla="*/ 718840 w 1547710"/>
                  <a:gd name="connsiteY5" fmla="*/ 353044 h 485254"/>
                  <a:gd name="connsiteX6" fmla="*/ 849808 w 1547710"/>
                  <a:gd name="connsiteY6" fmla="*/ 414956 h 485254"/>
                  <a:gd name="connsiteX7" fmla="*/ 1004590 w 1547710"/>
                  <a:gd name="connsiteY7" fmla="*/ 481631 h 485254"/>
                  <a:gd name="connsiteX8" fmla="*/ 1195090 w 1547710"/>
                  <a:gd name="connsiteY8" fmla="*/ 467344 h 485254"/>
                  <a:gd name="connsiteX9" fmla="*/ 1418927 w 1547710"/>
                  <a:gd name="connsiteY9" fmla="*/ 391144 h 485254"/>
                  <a:gd name="connsiteX10" fmla="*/ 1533227 w 1547710"/>
                  <a:gd name="connsiteY10" fmla="*/ 298275 h 485254"/>
                  <a:gd name="connsiteX11" fmla="*/ 1542752 w 1547710"/>
                  <a:gd name="connsiteY11" fmla="*/ 193500 h 485254"/>
                  <a:gd name="connsiteX12" fmla="*/ 1502271 w 1547710"/>
                  <a:gd name="connsiteY12" fmla="*/ 114919 h 485254"/>
                  <a:gd name="connsiteX13" fmla="*/ 1359396 w 1547710"/>
                  <a:gd name="connsiteY13" fmla="*/ 76819 h 485254"/>
                  <a:gd name="connsiteX14" fmla="*/ 1276052 w 1547710"/>
                  <a:gd name="connsiteY14" fmla="*/ 81581 h 485254"/>
                  <a:gd name="connsiteX15" fmla="*/ 1235571 w 1547710"/>
                  <a:gd name="connsiteY15" fmla="*/ 112537 h 485254"/>
                  <a:gd name="connsiteX16" fmla="*/ 1259383 w 1547710"/>
                  <a:gd name="connsiteY16" fmla="*/ 207787 h 485254"/>
                  <a:gd name="connsiteX17" fmla="*/ 1257002 w 1547710"/>
                  <a:gd name="connsiteY17" fmla="*/ 283987 h 485254"/>
                  <a:gd name="connsiteX18" fmla="*/ 1185565 w 1547710"/>
                  <a:gd name="connsiteY18" fmla="*/ 360187 h 485254"/>
                  <a:gd name="connsiteX19" fmla="*/ 1061740 w 1547710"/>
                  <a:gd name="connsiteY19" fmla="*/ 350662 h 485254"/>
                  <a:gd name="connsiteX20" fmla="*/ 840283 w 1547710"/>
                  <a:gd name="connsiteY20" fmla="*/ 276844 h 485254"/>
                  <a:gd name="connsiteX21" fmla="*/ 616446 w 1547710"/>
                  <a:gd name="connsiteY21" fmla="*/ 176831 h 485254"/>
                  <a:gd name="connsiteX22" fmla="*/ 397371 w 1547710"/>
                  <a:gd name="connsiteY22" fmla="*/ 95869 h 485254"/>
                  <a:gd name="connsiteX23" fmla="*/ 194965 w 1547710"/>
                  <a:gd name="connsiteY23" fmla="*/ 41100 h 485254"/>
                  <a:gd name="connsiteX24" fmla="*/ 21133 w 1547710"/>
                  <a:gd name="connsiteY24" fmla="*/ 7762 h 485254"/>
                  <a:gd name="connsiteX0" fmla="*/ 14281 w 1540858"/>
                  <a:gd name="connsiteY0" fmla="*/ 7762 h 485254"/>
                  <a:gd name="connsiteX1" fmla="*/ 9519 w 1540858"/>
                  <a:gd name="connsiteY1" fmla="*/ 195881 h 485254"/>
                  <a:gd name="connsiteX2" fmla="*/ 135725 w 1540858"/>
                  <a:gd name="connsiteY2" fmla="*/ 214931 h 485254"/>
                  <a:gd name="connsiteX3" fmla="*/ 326225 w 1540858"/>
                  <a:gd name="connsiteY3" fmla="*/ 248269 h 485254"/>
                  <a:gd name="connsiteX4" fmla="*/ 502438 w 1540858"/>
                  <a:gd name="connsiteY4" fmla="*/ 288750 h 485254"/>
                  <a:gd name="connsiteX5" fmla="*/ 711988 w 1540858"/>
                  <a:gd name="connsiteY5" fmla="*/ 353044 h 485254"/>
                  <a:gd name="connsiteX6" fmla="*/ 842956 w 1540858"/>
                  <a:gd name="connsiteY6" fmla="*/ 414956 h 485254"/>
                  <a:gd name="connsiteX7" fmla="*/ 997738 w 1540858"/>
                  <a:gd name="connsiteY7" fmla="*/ 481631 h 485254"/>
                  <a:gd name="connsiteX8" fmla="*/ 1188238 w 1540858"/>
                  <a:gd name="connsiteY8" fmla="*/ 467344 h 485254"/>
                  <a:gd name="connsiteX9" fmla="*/ 1412075 w 1540858"/>
                  <a:gd name="connsiteY9" fmla="*/ 391144 h 485254"/>
                  <a:gd name="connsiteX10" fmla="*/ 1526375 w 1540858"/>
                  <a:gd name="connsiteY10" fmla="*/ 298275 h 485254"/>
                  <a:gd name="connsiteX11" fmla="*/ 1535900 w 1540858"/>
                  <a:gd name="connsiteY11" fmla="*/ 193500 h 485254"/>
                  <a:gd name="connsiteX12" fmla="*/ 1495419 w 1540858"/>
                  <a:gd name="connsiteY12" fmla="*/ 114919 h 485254"/>
                  <a:gd name="connsiteX13" fmla="*/ 1352544 w 1540858"/>
                  <a:gd name="connsiteY13" fmla="*/ 76819 h 485254"/>
                  <a:gd name="connsiteX14" fmla="*/ 1269200 w 1540858"/>
                  <a:gd name="connsiteY14" fmla="*/ 81581 h 485254"/>
                  <a:gd name="connsiteX15" fmla="*/ 1228719 w 1540858"/>
                  <a:gd name="connsiteY15" fmla="*/ 112537 h 485254"/>
                  <a:gd name="connsiteX16" fmla="*/ 1252531 w 1540858"/>
                  <a:gd name="connsiteY16" fmla="*/ 207787 h 485254"/>
                  <a:gd name="connsiteX17" fmla="*/ 1250150 w 1540858"/>
                  <a:gd name="connsiteY17" fmla="*/ 283987 h 485254"/>
                  <a:gd name="connsiteX18" fmla="*/ 1178713 w 1540858"/>
                  <a:gd name="connsiteY18" fmla="*/ 360187 h 485254"/>
                  <a:gd name="connsiteX19" fmla="*/ 1054888 w 1540858"/>
                  <a:gd name="connsiteY19" fmla="*/ 350662 h 485254"/>
                  <a:gd name="connsiteX20" fmla="*/ 833431 w 1540858"/>
                  <a:gd name="connsiteY20" fmla="*/ 276844 h 485254"/>
                  <a:gd name="connsiteX21" fmla="*/ 609594 w 1540858"/>
                  <a:gd name="connsiteY21" fmla="*/ 176831 h 485254"/>
                  <a:gd name="connsiteX22" fmla="*/ 390519 w 1540858"/>
                  <a:gd name="connsiteY22" fmla="*/ 95869 h 485254"/>
                  <a:gd name="connsiteX23" fmla="*/ 188113 w 1540858"/>
                  <a:gd name="connsiteY23" fmla="*/ 41100 h 485254"/>
                  <a:gd name="connsiteX24" fmla="*/ 14281 w 1540858"/>
                  <a:gd name="connsiteY24" fmla="*/ 7762 h 485254"/>
                  <a:gd name="connsiteX0" fmla="*/ 13142 w 1539719"/>
                  <a:gd name="connsiteY0" fmla="*/ 7762 h 485254"/>
                  <a:gd name="connsiteX1" fmla="*/ 8380 w 1539719"/>
                  <a:gd name="connsiteY1" fmla="*/ 195881 h 485254"/>
                  <a:gd name="connsiteX2" fmla="*/ 134586 w 1539719"/>
                  <a:gd name="connsiteY2" fmla="*/ 214931 h 485254"/>
                  <a:gd name="connsiteX3" fmla="*/ 325086 w 1539719"/>
                  <a:gd name="connsiteY3" fmla="*/ 248269 h 485254"/>
                  <a:gd name="connsiteX4" fmla="*/ 501299 w 1539719"/>
                  <a:gd name="connsiteY4" fmla="*/ 288750 h 485254"/>
                  <a:gd name="connsiteX5" fmla="*/ 710849 w 1539719"/>
                  <a:gd name="connsiteY5" fmla="*/ 353044 h 485254"/>
                  <a:gd name="connsiteX6" fmla="*/ 841817 w 1539719"/>
                  <a:gd name="connsiteY6" fmla="*/ 414956 h 485254"/>
                  <a:gd name="connsiteX7" fmla="*/ 996599 w 1539719"/>
                  <a:gd name="connsiteY7" fmla="*/ 481631 h 485254"/>
                  <a:gd name="connsiteX8" fmla="*/ 1187099 w 1539719"/>
                  <a:gd name="connsiteY8" fmla="*/ 467344 h 485254"/>
                  <a:gd name="connsiteX9" fmla="*/ 1410936 w 1539719"/>
                  <a:gd name="connsiteY9" fmla="*/ 391144 h 485254"/>
                  <a:gd name="connsiteX10" fmla="*/ 1525236 w 1539719"/>
                  <a:gd name="connsiteY10" fmla="*/ 298275 h 485254"/>
                  <a:gd name="connsiteX11" fmla="*/ 1534761 w 1539719"/>
                  <a:gd name="connsiteY11" fmla="*/ 193500 h 485254"/>
                  <a:gd name="connsiteX12" fmla="*/ 1494280 w 1539719"/>
                  <a:gd name="connsiteY12" fmla="*/ 114919 h 485254"/>
                  <a:gd name="connsiteX13" fmla="*/ 1351405 w 1539719"/>
                  <a:gd name="connsiteY13" fmla="*/ 76819 h 485254"/>
                  <a:gd name="connsiteX14" fmla="*/ 1268061 w 1539719"/>
                  <a:gd name="connsiteY14" fmla="*/ 81581 h 485254"/>
                  <a:gd name="connsiteX15" fmla="*/ 1227580 w 1539719"/>
                  <a:gd name="connsiteY15" fmla="*/ 112537 h 485254"/>
                  <a:gd name="connsiteX16" fmla="*/ 1251392 w 1539719"/>
                  <a:gd name="connsiteY16" fmla="*/ 207787 h 485254"/>
                  <a:gd name="connsiteX17" fmla="*/ 1249011 w 1539719"/>
                  <a:gd name="connsiteY17" fmla="*/ 283987 h 485254"/>
                  <a:gd name="connsiteX18" fmla="*/ 1177574 w 1539719"/>
                  <a:gd name="connsiteY18" fmla="*/ 360187 h 485254"/>
                  <a:gd name="connsiteX19" fmla="*/ 1053749 w 1539719"/>
                  <a:gd name="connsiteY19" fmla="*/ 350662 h 485254"/>
                  <a:gd name="connsiteX20" fmla="*/ 832292 w 1539719"/>
                  <a:gd name="connsiteY20" fmla="*/ 276844 h 485254"/>
                  <a:gd name="connsiteX21" fmla="*/ 608455 w 1539719"/>
                  <a:gd name="connsiteY21" fmla="*/ 176831 h 485254"/>
                  <a:gd name="connsiteX22" fmla="*/ 389380 w 1539719"/>
                  <a:gd name="connsiteY22" fmla="*/ 95869 h 485254"/>
                  <a:gd name="connsiteX23" fmla="*/ 186974 w 1539719"/>
                  <a:gd name="connsiteY23" fmla="*/ 41100 h 485254"/>
                  <a:gd name="connsiteX24" fmla="*/ 13142 w 1539719"/>
                  <a:gd name="connsiteY24" fmla="*/ 7762 h 485254"/>
                  <a:gd name="connsiteX0" fmla="*/ 15564 w 1542141"/>
                  <a:gd name="connsiteY0" fmla="*/ 7762 h 485254"/>
                  <a:gd name="connsiteX1" fmla="*/ 10802 w 1542141"/>
                  <a:gd name="connsiteY1" fmla="*/ 195881 h 485254"/>
                  <a:gd name="connsiteX2" fmla="*/ 137008 w 1542141"/>
                  <a:gd name="connsiteY2" fmla="*/ 214931 h 485254"/>
                  <a:gd name="connsiteX3" fmla="*/ 327508 w 1542141"/>
                  <a:gd name="connsiteY3" fmla="*/ 248269 h 485254"/>
                  <a:gd name="connsiteX4" fmla="*/ 503721 w 1542141"/>
                  <a:gd name="connsiteY4" fmla="*/ 288750 h 485254"/>
                  <a:gd name="connsiteX5" fmla="*/ 713271 w 1542141"/>
                  <a:gd name="connsiteY5" fmla="*/ 353044 h 485254"/>
                  <a:gd name="connsiteX6" fmla="*/ 844239 w 1542141"/>
                  <a:gd name="connsiteY6" fmla="*/ 414956 h 485254"/>
                  <a:gd name="connsiteX7" fmla="*/ 999021 w 1542141"/>
                  <a:gd name="connsiteY7" fmla="*/ 481631 h 485254"/>
                  <a:gd name="connsiteX8" fmla="*/ 1189521 w 1542141"/>
                  <a:gd name="connsiteY8" fmla="*/ 467344 h 485254"/>
                  <a:gd name="connsiteX9" fmla="*/ 1413358 w 1542141"/>
                  <a:gd name="connsiteY9" fmla="*/ 391144 h 485254"/>
                  <a:gd name="connsiteX10" fmla="*/ 1527658 w 1542141"/>
                  <a:gd name="connsiteY10" fmla="*/ 298275 h 485254"/>
                  <a:gd name="connsiteX11" fmla="*/ 1537183 w 1542141"/>
                  <a:gd name="connsiteY11" fmla="*/ 193500 h 485254"/>
                  <a:gd name="connsiteX12" fmla="*/ 1496702 w 1542141"/>
                  <a:gd name="connsiteY12" fmla="*/ 114919 h 485254"/>
                  <a:gd name="connsiteX13" fmla="*/ 1353827 w 1542141"/>
                  <a:gd name="connsiteY13" fmla="*/ 76819 h 485254"/>
                  <a:gd name="connsiteX14" fmla="*/ 1270483 w 1542141"/>
                  <a:gd name="connsiteY14" fmla="*/ 81581 h 485254"/>
                  <a:gd name="connsiteX15" fmla="*/ 1230002 w 1542141"/>
                  <a:gd name="connsiteY15" fmla="*/ 112537 h 485254"/>
                  <a:gd name="connsiteX16" fmla="*/ 1253814 w 1542141"/>
                  <a:gd name="connsiteY16" fmla="*/ 207787 h 485254"/>
                  <a:gd name="connsiteX17" fmla="*/ 1251433 w 1542141"/>
                  <a:gd name="connsiteY17" fmla="*/ 283987 h 485254"/>
                  <a:gd name="connsiteX18" fmla="*/ 1179996 w 1542141"/>
                  <a:gd name="connsiteY18" fmla="*/ 360187 h 485254"/>
                  <a:gd name="connsiteX19" fmla="*/ 1056171 w 1542141"/>
                  <a:gd name="connsiteY19" fmla="*/ 350662 h 485254"/>
                  <a:gd name="connsiteX20" fmla="*/ 834714 w 1542141"/>
                  <a:gd name="connsiteY20" fmla="*/ 276844 h 485254"/>
                  <a:gd name="connsiteX21" fmla="*/ 610877 w 1542141"/>
                  <a:gd name="connsiteY21" fmla="*/ 176831 h 485254"/>
                  <a:gd name="connsiteX22" fmla="*/ 391802 w 1542141"/>
                  <a:gd name="connsiteY22" fmla="*/ 95869 h 485254"/>
                  <a:gd name="connsiteX23" fmla="*/ 189396 w 1542141"/>
                  <a:gd name="connsiteY23" fmla="*/ 41100 h 485254"/>
                  <a:gd name="connsiteX24" fmla="*/ 15564 w 1542141"/>
                  <a:gd name="connsiteY24" fmla="*/ 7762 h 485254"/>
                  <a:gd name="connsiteX0" fmla="*/ 73439 w 1600016"/>
                  <a:gd name="connsiteY0" fmla="*/ 7762 h 485254"/>
                  <a:gd name="connsiteX1" fmla="*/ 68677 w 1600016"/>
                  <a:gd name="connsiteY1" fmla="*/ 195881 h 485254"/>
                  <a:gd name="connsiteX2" fmla="*/ 194883 w 1600016"/>
                  <a:gd name="connsiteY2" fmla="*/ 214931 h 485254"/>
                  <a:gd name="connsiteX3" fmla="*/ 385383 w 1600016"/>
                  <a:gd name="connsiteY3" fmla="*/ 248269 h 485254"/>
                  <a:gd name="connsiteX4" fmla="*/ 561596 w 1600016"/>
                  <a:gd name="connsiteY4" fmla="*/ 288750 h 485254"/>
                  <a:gd name="connsiteX5" fmla="*/ 771146 w 1600016"/>
                  <a:gd name="connsiteY5" fmla="*/ 353044 h 485254"/>
                  <a:gd name="connsiteX6" fmla="*/ 902114 w 1600016"/>
                  <a:gd name="connsiteY6" fmla="*/ 414956 h 485254"/>
                  <a:gd name="connsiteX7" fmla="*/ 1056896 w 1600016"/>
                  <a:gd name="connsiteY7" fmla="*/ 481631 h 485254"/>
                  <a:gd name="connsiteX8" fmla="*/ 1247396 w 1600016"/>
                  <a:gd name="connsiteY8" fmla="*/ 467344 h 485254"/>
                  <a:gd name="connsiteX9" fmla="*/ 1471233 w 1600016"/>
                  <a:gd name="connsiteY9" fmla="*/ 391144 h 485254"/>
                  <a:gd name="connsiteX10" fmla="*/ 1585533 w 1600016"/>
                  <a:gd name="connsiteY10" fmla="*/ 298275 h 485254"/>
                  <a:gd name="connsiteX11" fmla="*/ 1595058 w 1600016"/>
                  <a:gd name="connsiteY11" fmla="*/ 193500 h 485254"/>
                  <a:gd name="connsiteX12" fmla="*/ 1554577 w 1600016"/>
                  <a:gd name="connsiteY12" fmla="*/ 114919 h 485254"/>
                  <a:gd name="connsiteX13" fmla="*/ 1411702 w 1600016"/>
                  <a:gd name="connsiteY13" fmla="*/ 76819 h 485254"/>
                  <a:gd name="connsiteX14" fmla="*/ 1328358 w 1600016"/>
                  <a:gd name="connsiteY14" fmla="*/ 81581 h 485254"/>
                  <a:gd name="connsiteX15" fmla="*/ 1287877 w 1600016"/>
                  <a:gd name="connsiteY15" fmla="*/ 112537 h 485254"/>
                  <a:gd name="connsiteX16" fmla="*/ 1311689 w 1600016"/>
                  <a:gd name="connsiteY16" fmla="*/ 207787 h 485254"/>
                  <a:gd name="connsiteX17" fmla="*/ 1309308 w 1600016"/>
                  <a:gd name="connsiteY17" fmla="*/ 283987 h 485254"/>
                  <a:gd name="connsiteX18" fmla="*/ 1237871 w 1600016"/>
                  <a:gd name="connsiteY18" fmla="*/ 360187 h 485254"/>
                  <a:gd name="connsiteX19" fmla="*/ 1114046 w 1600016"/>
                  <a:gd name="connsiteY19" fmla="*/ 350662 h 485254"/>
                  <a:gd name="connsiteX20" fmla="*/ 892589 w 1600016"/>
                  <a:gd name="connsiteY20" fmla="*/ 276844 h 485254"/>
                  <a:gd name="connsiteX21" fmla="*/ 668752 w 1600016"/>
                  <a:gd name="connsiteY21" fmla="*/ 176831 h 485254"/>
                  <a:gd name="connsiteX22" fmla="*/ 449677 w 1600016"/>
                  <a:gd name="connsiteY22" fmla="*/ 95869 h 485254"/>
                  <a:gd name="connsiteX23" fmla="*/ 247271 w 1600016"/>
                  <a:gd name="connsiteY23" fmla="*/ 41100 h 485254"/>
                  <a:gd name="connsiteX24" fmla="*/ 73439 w 1600016"/>
                  <a:gd name="connsiteY24" fmla="*/ 7762 h 485254"/>
                  <a:gd name="connsiteX0" fmla="*/ 73439 w 1600016"/>
                  <a:gd name="connsiteY0" fmla="*/ 7762 h 485254"/>
                  <a:gd name="connsiteX1" fmla="*/ 68677 w 1600016"/>
                  <a:gd name="connsiteY1" fmla="*/ 195881 h 485254"/>
                  <a:gd name="connsiteX2" fmla="*/ 194883 w 1600016"/>
                  <a:gd name="connsiteY2" fmla="*/ 214931 h 485254"/>
                  <a:gd name="connsiteX3" fmla="*/ 385383 w 1600016"/>
                  <a:gd name="connsiteY3" fmla="*/ 248269 h 485254"/>
                  <a:gd name="connsiteX4" fmla="*/ 561596 w 1600016"/>
                  <a:gd name="connsiteY4" fmla="*/ 288750 h 485254"/>
                  <a:gd name="connsiteX5" fmla="*/ 771146 w 1600016"/>
                  <a:gd name="connsiteY5" fmla="*/ 353044 h 485254"/>
                  <a:gd name="connsiteX6" fmla="*/ 902114 w 1600016"/>
                  <a:gd name="connsiteY6" fmla="*/ 414956 h 485254"/>
                  <a:gd name="connsiteX7" fmla="*/ 1056896 w 1600016"/>
                  <a:gd name="connsiteY7" fmla="*/ 481631 h 485254"/>
                  <a:gd name="connsiteX8" fmla="*/ 1247396 w 1600016"/>
                  <a:gd name="connsiteY8" fmla="*/ 467344 h 485254"/>
                  <a:gd name="connsiteX9" fmla="*/ 1471233 w 1600016"/>
                  <a:gd name="connsiteY9" fmla="*/ 391144 h 485254"/>
                  <a:gd name="connsiteX10" fmla="*/ 1585533 w 1600016"/>
                  <a:gd name="connsiteY10" fmla="*/ 298275 h 485254"/>
                  <a:gd name="connsiteX11" fmla="*/ 1595058 w 1600016"/>
                  <a:gd name="connsiteY11" fmla="*/ 193500 h 485254"/>
                  <a:gd name="connsiteX12" fmla="*/ 1554577 w 1600016"/>
                  <a:gd name="connsiteY12" fmla="*/ 114919 h 485254"/>
                  <a:gd name="connsiteX13" fmla="*/ 1411702 w 1600016"/>
                  <a:gd name="connsiteY13" fmla="*/ 76819 h 485254"/>
                  <a:gd name="connsiteX14" fmla="*/ 1328358 w 1600016"/>
                  <a:gd name="connsiteY14" fmla="*/ 81581 h 485254"/>
                  <a:gd name="connsiteX15" fmla="*/ 1287877 w 1600016"/>
                  <a:gd name="connsiteY15" fmla="*/ 112537 h 485254"/>
                  <a:gd name="connsiteX16" fmla="*/ 1311689 w 1600016"/>
                  <a:gd name="connsiteY16" fmla="*/ 207787 h 485254"/>
                  <a:gd name="connsiteX17" fmla="*/ 1309308 w 1600016"/>
                  <a:gd name="connsiteY17" fmla="*/ 283987 h 485254"/>
                  <a:gd name="connsiteX18" fmla="*/ 1237871 w 1600016"/>
                  <a:gd name="connsiteY18" fmla="*/ 360187 h 485254"/>
                  <a:gd name="connsiteX19" fmla="*/ 1114046 w 1600016"/>
                  <a:gd name="connsiteY19" fmla="*/ 350662 h 485254"/>
                  <a:gd name="connsiteX20" fmla="*/ 892589 w 1600016"/>
                  <a:gd name="connsiteY20" fmla="*/ 276844 h 485254"/>
                  <a:gd name="connsiteX21" fmla="*/ 668752 w 1600016"/>
                  <a:gd name="connsiteY21" fmla="*/ 176831 h 485254"/>
                  <a:gd name="connsiteX22" fmla="*/ 449677 w 1600016"/>
                  <a:gd name="connsiteY22" fmla="*/ 95869 h 485254"/>
                  <a:gd name="connsiteX23" fmla="*/ 247271 w 1600016"/>
                  <a:gd name="connsiteY23" fmla="*/ 41100 h 485254"/>
                  <a:gd name="connsiteX24" fmla="*/ 73439 w 1600016"/>
                  <a:gd name="connsiteY24" fmla="*/ 7762 h 485254"/>
                  <a:gd name="connsiteX0" fmla="*/ 61929 w 1588506"/>
                  <a:gd name="connsiteY0" fmla="*/ 2236 h 479728"/>
                  <a:gd name="connsiteX1" fmla="*/ 17 w 1588506"/>
                  <a:gd name="connsiteY1" fmla="*/ 99868 h 479728"/>
                  <a:gd name="connsiteX2" fmla="*/ 57167 w 1588506"/>
                  <a:gd name="connsiteY2" fmla="*/ 190355 h 479728"/>
                  <a:gd name="connsiteX3" fmla="*/ 183373 w 1588506"/>
                  <a:gd name="connsiteY3" fmla="*/ 209405 h 479728"/>
                  <a:gd name="connsiteX4" fmla="*/ 373873 w 1588506"/>
                  <a:gd name="connsiteY4" fmla="*/ 242743 h 479728"/>
                  <a:gd name="connsiteX5" fmla="*/ 550086 w 1588506"/>
                  <a:gd name="connsiteY5" fmla="*/ 283224 h 479728"/>
                  <a:gd name="connsiteX6" fmla="*/ 759636 w 1588506"/>
                  <a:gd name="connsiteY6" fmla="*/ 347518 h 479728"/>
                  <a:gd name="connsiteX7" fmla="*/ 890604 w 1588506"/>
                  <a:gd name="connsiteY7" fmla="*/ 409430 h 479728"/>
                  <a:gd name="connsiteX8" fmla="*/ 1045386 w 1588506"/>
                  <a:gd name="connsiteY8" fmla="*/ 476105 h 479728"/>
                  <a:gd name="connsiteX9" fmla="*/ 1235886 w 1588506"/>
                  <a:gd name="connsiteY9" fmla="*/ 461818 h 479728"/>
                  <a:gd name="connsiteX10" fmla="*/ 1459723 w 1588506"/>
                  <a:gd name="connsiteY10" fmla="*/ 385618 h 479728"/>
                  <a:gd name="connsiteX11" fmla="*/ 1574023 w 1588506"/>
                  <a:gd name="connsiteY11" fmla="*/ 292749 h 479728"/>
                  <a:gd name="connsiteX12" fmla="*/ 1583548 w 1588506"/>
                  <a:gd name="connsiteY12" fmla="*/ 187974 h 479728"/>
                  <a:gd name="connsiteX13" fmla="*/ 1543067 w 1588506"/>
                  <a:gd name="connsiteY13" fmla="*/ 109393 h 479728"/>
                  <a:gd name="connsiteX14" fmla="*/ 1400192 w 1588506"/>
                  <a:gd name="connsiteY14" fmla="*/ 71293 h 479728"/>
                  <a:gd name="connsiteX15" fmla="*/ 1316848 w 1588506"/>
                  <a:gd name="connsiteY15" fmla="*/ 76055 h 479728"/>
                  <a:gd name="connsiteX16" fmla="*/ 1276367 w 1588506"/>
                  <a:gd name="connsiteY16" fmla="*/ 107011 h 479728"/>
                  <a:gd name="connsiteX17" fmla="*/ 1300179 w 1588506"/>
                  <a:gd name="connsiteY17" fmla="*/ 202261 h 479728"/>
                  <a:gd name="connsiteX18" fmla="*/ 1297798 w 1588506"/>
                  <a:gd name="connsiteY18" fmla="*/ 278461 h 479728"/>
                  <a:gd name="connsiteX19" fmla="*/ 1226361 w 1588506"/>
                  <a:gd name="connsiteY19" fmla="*/ 354661 h 479728"/>
                  <a:gd name="connsiteX20" fmla="*/ 1102536 w 1588506"/>
                  <a:gd name="connsiteY20" fmla="*/ 345136 h 479728"/>
                  <a:gd name="connsiteX21" fmla="*/ 881079 w 1588506"/>
                  <a:gd name="connsiteY21" fmla="*/ 271318 h 479728"/>
                  <a:gd name="connsiteX22" fmla="*/ 657242 w 1588506"/>
                  <a:gd name="connsiteY22" fmla="*/ 171305 h 479728"/>
                  <a:gd name="connsiteX23" fmla="*/ 438167 w 1588506"/>
                  <a:gd name="connsiteY23" fmla="*/ 90343 h 479728"/>
                  <a:gd name="connsiteX24" fmla="*/ 235761 w 1588506"/>
                  <a:gd name="connsiteY24" fmla="*/ 35574 h 479728"/>
                  <a:gd name="connsiteX25" fmla="*/ 61929 w 1588506"/>
                  <a:gd name="connsiteY25" fmla="*/ 2236 h 479728"/>
                  <a:gd name="connsiteX0" fmla="*/ 61929 w 1588506"/>
                  <a:gd name="connsiteY0" fmla="*/ 2236 h 479728"/>
                  <a:gd name="connsiteX1" fmla="*/ 17 w 1588506"/>
                  <a:gd name="connsiteY1" fmla="*/ 99868 h 479728"/>
                  <a:gd name="connsiteX2" fmla="*/ 57167 w 1588506"/>
                  <a:gd name="connsiteY2" fmla="*/ 190355 h 479728"/>
                  <a:gd name="connsiteX3" fmla="*/ 183373 w 1588506"/>
                  <a:gd name="connsiteY3" fmla="*/ 209405 h 479728"/>
                  <a:gd name="connsiteX4" fmla="*/ 373873 w 1588506"/>
                  <a:gd name="connsiteY4" fmla="*/ 242743 h 479728"/>
                  <a:gd name="connsiteX5" fmla="*/ 550086 w 1588506"/>
                  <a:gd name="connsiteY5" fmla="*/ 283224 h 479728"/>
                  <a:gd name="connsiteX6" fmla="*/ 759636 w 1588506"/>
                  <a:gd name="connsiteY6" fmla="*/ 347518 h 479728"/>
                  <a:gd name="connsiteX7" fmla="*/ 890604 w 1588506"/>
                  <a:gd name="connsiteY7" fmla="*/ 409430 h 479728"/>
                  <a:gd name="connsiteX8" fmla="*/ 1045386 w 1588506"/>
                  <a:gd name="connsiteY8" fmla="*/ 476105 h 479728"/>
                  <a:gd name="connsiteX9" fmla="*/ 1235886 w 1588506"/>
                  <a:gd name="connsiteY9" fmla="*/ 461818 h 479728"/>
                  <a:gd name="connsiteX10" fmla="*/ 1459723 w 1588506"/>
                  <a:gd name="connsiteY10" fmla="*/ 385618 h 479728"/>
                  <a:gd name="connsiteX11" fmla="*/ 1574023 w 1588506"/>
                  <a:gd name="connsiteY11" fmla="*/ 292749 h 479728"/>
                  <a:gd name="connsiteX12" fmla="*/ 1583548 w 1588506"/>
                  <a:gd name="connsiteY12" fmla="*/ 187974 h 479728"/>
                  <a:gd name="connsiteX13" fmla="*/ 1543067 w 1588506"/>
                  <a:gd name="connsiteY13" fmla="*/ 109393 h 479728"/>
                  <a:gd name="connsiteX14" fmla="*/ 1400192 w 1588506"/>
                  <a:gd name="connsiteY14" fmla="*/ 71293 h 479728"/>
                  <a:gd name="connsiteX15" fmla="*/ 1316848 w 1588506"/>
                  <a:gd name="connsiteY15" fmla="*/ 76055 h 479728"/>
                  <a:gd name="connsiteX16" fmla="*/ 1276367 w 1588506"/>
                  <a:gd name="connsiteY16" fmla="*/ 107011 h 479728"/>
                  <a:gd name="connsiteX17" fmla="*/ 1300179 w 1588506"/>
                  <a:gd name="connsiteY17" fmla="*/ 202261 h 479728"/>
                  <a:gd name="connsiteX18" fmla="*/ 1297798 w 1588506"/>
                  <a:gd name="connsiteY18" fmla="*/ 278461 h 479728"/>
                  <a:gd name="connsiteX19" fmla="*/ 1226361 w 1588506"/>
                  <a:gd name="connsiteY19" fmla="*/ 354661 h 479728"/>
                  <a:gd name="connsiteX20" fmla="*/ 1102536 w 1588506"/>
                  <a:gd name="connsiteY20" fmla="*/ 345136 h 479728"/>
                  <a:gd name="connsiteX21" fmla="*/ 881079 w 1588506"/>
                  <a:gd name="connsiteY21" fmla="*/ 271318 h 479728"/>
                  <a:gd name="connsiteX22" fmla="*/ 657242 w 1588506"/>
                  <a:gd name="connsiteY22" fmla="*/ 171305 h 479728"/>
                  <a:gd name="connsiteX23" fmla="*/ 438167 w 1588506"/>
                  <a:gd name="connsiteY23" fmla="*/ 90343 h 479728"/>
                  <a:gd name="connsiteX24" fmla="*/ 235761 w 1588506"/>
                  <a:gd name="connsiteY24" fmla="*/ 35574 h 479728"/>
                  <a:gd name="connsiteX25" fmla="*/ 61929 w 1588506"/>
                  <a:gd name="connsiteY25" fmla="*/ 2236 h 479728"/>
                  <a:gd name="connsiteX0" fmla="*/ 12813 w 1539390"/>
                  <a:gd name="connsiteY0" fmla="*/ 2111 h 479603"/>
                  <a:gd name="connsiteX1" fmla="*/ 12814 w 1539390"/>
                  <a:gd name="connsiteY1" fmla="*/ 97361 h 479603"/>
                  <a:gd name="connsiteX2" fmla="*/ 8051 w 1539390"/>
                  <a:gd name="connsiteY2" fmla="*/ 190230 h 479603"/>
                  <a:gd name="connsiteX3" fmla="*/ 134257 w 1539390"/>
                  <a:gd name="connsiteY3" fmla="*/ 209280 h 479603"/>
                  <a:gd name="connsiteX4" fmla="*/ 324757 w 1539390"/>
                  <a:gd name="connsiteY4" fmla="*/ 242618 h 479603"/>
                  <a:gd name="connsiteX5" fmla="*/ 500970 w 1539390"/>
                  <a:gd name="connsiteY5" fmla="*/ 283099 h 479603"/>
                  <a:gd name="connsiteX6" fmla="*/ 710520 w 1539390"/>
                  <a:gd name="connsiteY6" fmla="*/ 347393 h 479603"/>
                  <a:gd name="connsiteX7" fmla="*/ 841488 w 1539390"/>
                  <a:gd name="connsiteY7" fmla="*/ 409305 h 479603"/>
                  <a:gd name="connsiteX8" fmla="*/ 996270 w 1539390"/>
                  <a:gd name="connsiteY8" fmla="*/ 475980 h 479603"/>
                  <a:gd name="connsiteX9" fmla="*/ 1186770 w 1539390"/>
                  <a:gd name="connsiteY9" fmla="*/ 461693 h 479603"/>
                  <a:gd name="connsiteX10" fmla="*/ 1410607 w 1539390"/>
                  <a:gd name="connsiteY10" fmla="*/ 385493 h 479603"/>
                  <a:gd name="connsiteX11" fmla="*/ 1524907 w 1539390"/>
                  <a:gd name="connsiteY11" fmla="*/ 292624 h 479603"/>
                  <a:gd name="connsiteX12" fmla="*/ 1534432 w 1539390"/>
                  <a:gd name="connsiteY12" fmla="*/ 187849 h 479603"/>
                  <a:gd name="connsiteX13" fmla="*/ 1493951 w 1539390"/>
                  <a:gd name="connsiteY13" fmla="*/ 109268 h 479603"/>
                  <a:gd name="connsiteX14" fmla="*/ 1351076 w 1539390"/>
                  <a:gd name="connsiteY14" fmla="*/ 71168 h 479603"/>
                  <a:gd name="connsiteX15" fmla="*/ 1267732 w 1539390"/>
                  <a:gd name="connsiteY15" fmla="*/ 75930 h 479603"/>
                  <a:gd name="connsiteX16" fmla="*/ 1227251 w 1539390"/>
                  <a:gd name="connsiteY16" fmla="*/ 106886 h 479603"/>
                  <a:gd name="connsiteX17" fmla="*/ 1251063 w 1539390"/>
                  <a:gd name="connsiteY17" fmla="*/ 202136 h 479603"/>
                  <a:gd name="connsiteX18" fmla="*/ 1248682 w 1539390"/>
                  <a:gd name="connsiteY18" fmla="*/ 278336 h 479603"/>
                  <a:gd name="connsiteX19" fmla="*/ 1177245 w 1539390"/>
                  <a:gd name="connsiteY19" fmla="*/ 354536 h 479603"/>
                  <a:gd name="connsiteX20" fmla="*/ 1053420 w 1539390"/>
                  <a:gd name="connsiteY20" fmla="*/ 345011 h 479603"/>
                  <a:gd name="connsiteX21" fmla="*/ 831963 w 1539390"/>
                  <a:gd name="connsiteY21" fmla="*/ 271193 h 479603"/>
                  <a:gd name="connsiteX22" fmla="*/ 608126 w 1539390"/>
                  <a:gd name="connsiteY22" fmla="*/ 171180 h 479603"/>
                  <a:gd name="connsiteX23" fmla="*/ 389051 w 1539390"/>
                  <a:gd name="connsiteY23" fmla="*/ 90218 h 479603"/>
                  <a:gd name="connsiteX24" fmla="*/ 186645 w 1539390"/>
                  <a:gd name="connsiteY24" fmla="*/ 35449 h 479603"/>
                  <a:gd name="connsiteX25" fmla="*/ 12813 w 1539390"/>
                  <a:gd name="connsiteY25" fmla="*/ 2111 h 479603"/>
                  <a:gd name="connsiteX0" fmla="*/ 12813 w 1539390"/>
                  <a:gd name="connsiteY0" fmla="*/ 2111 h 467725"/>
                  <a:gd name="connsiteX1" fmla="*/ 12814 w 1539390"/>
                  <a:gd name="connsiteY1" fmla="*/ 97361 h 467725"/>
                  <a:gd name="connsiteX2" fmla="*/ 8051 w 1539390"/>
                  <a:gd name="connsiteY2" fmla="*/ 190230 h 467725"/>
                  <a:gd name="connsiteX3" fmla="*/ 134257 w 1539390"/>
                  <a:gd name="connsiteY3" fmla="*/ 209280 h 467725"/>
                  <a:gd name="connsiteX4" fmla="*/ 324757 w 1539390"/>
                  <a:gd name="connsiteY4" fmla="*/ 242618 h 467725"/>
                  <a:gd name="connsiteX5" fmla="*/ 500970 w 1539390"/>
                  <a:gd name="connsiteY5" fmla="*/ 283099 h 467725"/>
                  <a:gd name="connsiteX6" fmla="*/ 710520 w 1539390"/>
                  <a:gd name="connsiteY6" fmla="*/ 347393 h 467725"/>
                  <a:gd name="connsiteX7" fmla="*/ 841488 w 1539390"/>
                  <a:gd name="connsiteY7" fmla="*/ 409305 h 467725"/>
                  <a:gd name="connsiteX8" fmla="*/ 1010558 w 1539390"/>
                  <a:gd name="connsiteY8" fmla="*/ 456930 h 467725"/>
                  <a:gd name="connsiteX9" fmla="*/ 1186770 w 1539390"/>
                  <a:gd name="connsiteY9" fmla="*/ 461693 h 467725"/>
                  <a:gd name="connsiteX10" fmla="*/ 1410607 w 1539390"/>
                  <a:gd name="connsiteY10" fmla="*/ 385493 h 467725"/>
                  <a:gd name="connsiteX11" fmla="*/ 1524907 w 1539390"/>
                  <a:gd name="connsiteY11" fmla="*/ 292624 h 467725"/>
                  <a:gd name="connsiteX12" fmla="*/ 1534432 w 1539390"/>
                  <a:gd name="connsiteY12" fmla="*/ 187849 h 467725"/>
                  <a:gd name="connsiteX13" fmla="*/ 1493951 w 1539390"/>
                  <a:gd name="connsiteY13" fmla="*/ 109268 h 467725"/>
                  <a:gd name="connsiteX14" fmla="*/ 1351076 w 1539390"/>
                  <a:gd name="connsiteY14" fmla="*/ 71168 h 467725"/>
                  <a:gd name="connsiteX15" fmla="*/ 1267732 w 1539390"/>
                  <a:gd name="connsiteY15" fmla="*/ 75930 h 467725"/>
                  <a:gd name="connsiteX16" fmla="*/ 1227251 w 1539390"/>
                  <a:gd name="connsiteY16" fmla="*/ 106886 h 467725"/>
                  <a:gd name="connsiteX17" fmla="*/ 1251063 w 1539390"/>
                  <a:gd name="connsiteY17" fmla="*/ 202136 h 467725"/>
                  <a:gd name="connsiteX18" fmla="*/ 1248682 w 1539390"/>
                  <a:gd name="connsiteY18" fmla="*/ 278336 h 467725"/>
                  <a:gd name="connsiteX19" fmla="*/ 1177245 w 1539390"/>
                  <a:gd name="connsiteY19" fmla="*/ 354536 h 467725"/>
                  <a:gd name="connsiteX20" fmla="*/ 1053420 w 1539390"/>
                  <a:gd name="connsiteY20" fmla="*/ 345011 h 467725"/>
                  <a:gd name="connsiteX21" fmla="*/ 831963 w 1539390"/>
                  <a:gd name="connsiteY21" fmla="*/ 271193 h 467725"/>
                  <a:gd name="connsiteX22" fmla="*/ 608126 w 1539390"/>
                  <a:gd name="connsiteY22" fmla="*/ 171180 h 467725"/>
                  <a:gd name="connsiteX23" fmla="*/ 389051 w 1539390"/>
                  <a:gd name="connsiteY23" fmla="*/ 90218 h 467725"/>
                  <a:gd name="connsiteX24" fmla="*/ 186645 w 1539390"/>
                  <a:gd name="connsiteY24" fmla="*/ 35449 h 467725"/>
                  <a:gd name="connsiteX25" fmla="*/ 12813 w 1539390"/>
                  <a:gd name="connsiteY25" fmla="*/ 2111 h 467725"/>
                  <a:gd name="connsiteX0" fmla="*/ 12813 w 1539390"/>
                  <a:gd name="connsiteY0" fmla="*/ 2111 h 467725"/>
                  <a:gd name="connsiteX1" fmla="*/ 12814 w 1539390"/>
                  <a:gd name="connsiteY1" fmla="*/ 97361 h 467725"/>
                  <a:gd name="connsiteX2" fmla="*/ 8051 w 1539390"/>
                  <a:gd name="connsiteY2" fmla="*/ 190230 h 467725"/>
                  <a:gd name="connsiteX3" fmla="*/ 134257 w 1539390"/>
                  <a:gd name="connsiteY3" fmla="*/ 209280 h 467725"/>
                  <a:gd name="connsiteX4" fmla="*/ 324757 w 1539390"/>
                  <a:gd name="connsiteY4" fmla="*/ 242618 h 467725"/>
                  <a:gd name="connsiteX5" fmla="*/ 500970 w 1539390"/>
                  <a:gd name="connsiteY5" fmla="*/ 283099 h 467725"/>
                  <a:gd name="connsiteX6" fmla="*/ 710520 w 1539390"/>
                  <a:gd name="connsiteY6" fmla="*/ 347393 h 467725"/>
                  <a:gd name="connsiteX7" fmla="*/ 872444 w 1539390"/>
                  <a:gd name="connsiteY7" fmla="*/ 409305 h 467725"/>
                  <a:gd name="connsiteX8" fmla="*/ 1010558 w 1539390"/>
                  <a:gd name="connsiteY8" fmla="*/ 456930 h 467725"/>
                  <a:gd name="connsiteX9" fmla="*/ 1186770 w 1539390"/>
                  <a:gd name="connsiteY9" fmla="*/ 461693 h 467725"/>
                  <a:gd name="connsiteX10" fmla="*/ 1410607 w 1539390"/>
                  <a:gd name="connsiteY10" fmla="*/ 385493 h 467725"/>
                  <a:gd name="connsiteX11" fmla="*/ 1524907 w 1539390"/>
                  <a:gd name="connsiteY11" fmla="*/ 292624 h 467725"/>
                  <a:gd name="connsiteX12" fmla="*/ 1534432 w 1539390"/>
                  <a:gd name="connsiteY12" fmla="*/ 187849 h 467725"/>
                  <a:gd name="connsiteX13" fmla="*/ 1493951 w 1539390"/>
                  <a:gd name="connsiteY13" fmla="*/ 109268 h 467725"/>
                  <a:gd name="connsiteX14" fmla="*/ 1351076 w 1539390"/>
                  <a:gd name="connsiteY14" fmla="*/ 71168 h 467725"/>
                  <a:gd name="connsiteX15" fmla="*/ 1267732 w 1539390"/>
                  <a:gd name="connsiteY15" fmla="*/ 75930 h 467725"/>
                  <a:gd name="connsiteX16" fmla="*/ 1227251 w 1539390"/>
                  <a:gd name="connsiteY16" fmla="*/ 106886 h 467725"/>
                  <a:gd name="connsiteX17" fmla="*/ 1251063 w 1539390"/>
                  <a:gd name="connsiteY17" fmla="*/ 202136 h 467725"/>
                  <a:gd name="connsiteX18" fmla="*/ 1248682 w 1539390"/>
                  <a:gd name="connsiteY18" fmla="*/ 278336 h 467725"/>
                  <a:gd name="connsiteX19" fmla="*/ 1177245 w 1539390"/>
                  <a:gd name="connsiteY19" fmla="*/ 354536 h 467725"/>
                  <a:gd name="connsiteX20" fmla="*/ 1053420 w 1539390"/>
                  <a:gd name="connsiteY20" fmla="*/ 345011 h 467725"/>
                  <a:gd name="connsiteX21" fmla="*/ 831963 w 1539390"/>
                  <a:gd name="connsiteY21" fmla="*/ 271193 h 467725"/>
                  <a:gd name="connsiteX22" fmla="*/ 608126 w 1539390"/>
                  <a:gd name="connsiteY22" fmla="*/ 171180 h 467725"/>
                  <a:gd name="connsiteX23" fmla="*/ 389051 w 1539390"/>
                  <a:gd name="connsiteY23" fmla="*/ 90218 h 467725"/>
                  <a:gd name="connsiteX24" fmla="*/ 186645 w 1539390"/>
                  <a:gd name="connsiteY24" fmla="*/ 35449 h 467725"/>
                  <a:gd name="connsiteX25" fmla="*/ 12813 w 1539390"/>
                  <a:gd name="connsiteY25" fmla="*/ 2111 h 467725"/>
                  <a:gd name="connsiteX0" fmla="*/ 12813 w 1539390"/>
                  <a:gd name="connsiteY0" fmla="*/ 2111 h 465061"/>
                  <a:gd name="connsiteX1" fmla="*/ 12814 w 1539390"/>
                  <a:gd name="connsiteY1" fmla="*/ 97361 h 465061"/>
                  <a:gd name="connsiteX2" fmla="*/ 8051 w 1539390"/>
                  <a:gd name="connsiteY2" fmla="*/ 190230 h 465061"/>
                  <a:gd name="connsiteX3" fmla="*/ 134257 w 1539390"/>
                  <a:gd name="connsiteY3" fmla="*/ 209280 h 465061"/>
                  <a:gd name="connsiteX4" fmla="*/ 324757 w 1539390"/>
                  <a:gd name="connsiteY4" fmla="*/ 242618 h 465061"/>
                  <a:gd name="connsiteX5" fmla="*/ 500970 w 1539390"/>
                  <a:gd name="connsiteY5" fmla="*/ 283099 h 465061"/>
                  <a:gd name="connsiteX6" fmla="*/ 710520 w 1539390"/>
                  <a:gd name="connsiteY6" fmla="*/ 347393 h 465061"/>
                  <a:gd name="connsiteX7" fmla="*/ 872444 w 1539390"/>
                  <a:gd name="connsiteY7" fmla="*/ 409305 h 465061"/>
                  <a:gd name="connsiteX8" fmla="*/ 1010558 w 1539390"/>
                  <a:gd name="connsiteY8" fmla="*/ 447405 h 465061"/>
                  <a:gd name="connsiteX9" fmla="*/ 1186770 w 1539390"/>
                  <a:gd name="connsiteY9" fmla="*/ 461693 h 465061"/>
                  <a:gd name="connsiteX10" fmla="*/ 1410607 w 1539390"/>
                  <a:gd name="connsiteY10" fmla="*/ 385493 h 465061"/>
                  <a:gd name="connsiteX11" fmla="*/ 1524907 w 1539390"/>
                  <a:gd name="connsiteY11" fmla="*/ 292624 h 465061"/>
                  <a:gd name="connsiteX12" fmla="*/ 1534432 w 1539390"/>
                  <a:gd name="connsiteY12" fmla="*/ 187849 h 465061"/>
                  <a:gd name="connsiteX13" fmla="*/ 1493951 w 1539390"/>
                  <a:gd name="connsiteY13" fmla="*/ 109268 h 465061"/>
                  <a:gd name="connsiteX14" fmla="*/ 1351076 w 1539390"/>
                  <a:gd name="connsiteY14" fmla="*/ 71168 h 465061"/>
                  <a:gd name="connsiteX15" fmla="*/ 1267732 w 1539390"/>
                  <a:gd name="connsiteY15" fmla="*/ 75930 h 465061"/>
                  <a:gd name="connsiteX16" fmla="*/ 1227251 w 1539390"/>
                  <a:gd name="connsiteY16" fmla="*/ 106886 h 465061"/>
                  <a:gd name="connsiteX17" fmla="*/ 1251063 w 1539390"/>
                  <a:gd name="connsiteY17" fmla="*/ 202136 h 465061"/>
                  <a:gd name="connsiteX18" fmla="*/ 1248682 w 1539390"/>
                  <a:gd name="connsiteY18" fmla="*/ 278336 h 465061"/>
                  <a:gd name="connsiteX19" fmla="*/ 1177245 w 1539390"/>
                  <a:gd name="connsiteY19" fmla="*/ 354536 h 465061"/>
                  <a:gd name="connsiteX20" fmla="*/ 1053420 w 1539390"/>
                  <a:gd name="connsiteY20" fmla="*/ 345011 h 465061"/>
                  <a:gd name="connsiteX21" fmla="*/ 831963 w 1539390"/>
                  <a:gd name="connsiteY21" fmla="*/ 271193 h 465061"/>
                  <a:gd name="connsiteX22" fmla="*/ 608126 w 1539390"/>
                  <a:gd name="connsiteY22" fmla="*/ 171180 h 465061"/>
                  <a:gd name="connsiteX23" fmla="*/ 389051 w 1539390"/>
                  <a:gd name="connsiteY23" fmla="*/ 90218 h 465061"/>
                  <a:gd name="connsiteX24" fmla="*/ 186645 w 1539390"/>
                  <a:gd name="connsiteY24" fmla="*/ 35449 h 465061"/>
                  <a:gd name="connsiteX25" fmla="*/ 12813 w 1539390"/>
                  <a:gd name="connsiteY25" fmla="*/ 2111 h 465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539390" h="465061">
                    <a:moveTo>
                      <a:pt x="12813" y="2111"/>
                    </a:moveTo>
                    <a:cubicBezTo>
                      <a:pt x="-16159" y="12430"/>
                      <a:pt x="13608" y="66008"/>
                      <a:pt x="12814" y="97361"/>
                    </a:cubicBezTo>
                    <a:cubicBezTo>
                      <a:pt x="12020" y="128714"/>
                      <a:pt x="-12189" y="171577"/>
                      <a:pt x="8051" y="190230"/>
                    </a:cubicBezTo>
                    <a:cubicBezTo>
                      <a:pt x="28291" y="208883"/>
                      <a:pt x="81473" y="200549"/>
                      <a:pt x="134257" y="209280"/>
                    </a:cubicBezTo>
                    <a:cubicBezTo>
                      <a:pt x="187041" y="218011"/>
                      <a:pt x="263638" y="230315"/>
                      <a:pt x="324757" y="242618"/>
                    </a:cubicBezTo>
                    <a:cubicBezTo>
                      <a:pt x="385876" y="254921"/>
                      <a:pt x="436676" y="265637"/>
                      <a:pt x="500970" y="283099"/>
                    </a:cubicBezTo>
                    <a:cubicBezTo>
                      <a:pt x="565264" y="300562"/>
                      <a:pt x="648608" y="326359"/>
                      <a:pt x="710520" y="347393"/>
                    </a:cubicBezTo>
                    <a:cubicBezTo>
                      <a:pt x="772432" y="368427"/>
                      <a:pt x="822438" y="392636"/>
                      <a:pt x="872444" y="409305"/>
                    </a:cubicBezTo>
                    <a:cubicBezTo>
                      <a:pt x="922450" y="425974"/>
                      <a:pt x="958170" y="438674"/>
                      <a:pt x="1010558" y="447405"/>
                    </a:cubicBezTo>
                    <a:cubicBezTo>
                      <a:pt x="1062946" y="456136"/>
                      <a:pt x="1120095" y="472012"/>
                      <a:pt x="1186770" y="461693"/>
                    </a:cubicBezTo>
                    <a:cubicBezTo>
                      <a:pt x="1253445" y="451374"/>
                      <a:pt x="1354251" y="413671"/>
                      <a:pt x="1410607" y="385493"/>
                    </a:cubicBezTo>
                    <a:cubicBezTo>
                      <a:pt x="1466963" y="357315"/>
                      <a:pt x="1504270" y="325565"/>
                      <a:pt x="1524907" y="292624"/>
                    </a:cubicBezTo>
                    <a:cubicBezTo>
                      <a:pt x="1545544" y="259683"/>
                      <a:pt x="1539591" y="218408"/>
                      <a:pt x="1534432" y="187849"/>
                    </a:cubicBezTo>
                    <a:cubicBezTo>
                      <a:pt x="1529273" y="157290"/>
                      <a:pt x="1524510" y="128715"/>
                      <a:pt x="1493951" y="109268"/>
                    </a:cubicBezTo>
                    <a:cubicBezTo>
                      <a:pt x="1463392" y="89821"/>
                      <a:pt x="1388779" y="76724"/>
                      <a:pt x="1351076" y="71168"/>
                    </a:cubicBezTo>
                    <a:cubicBezTo>
                      <a:pt x="1313373" y="65612"/>
                      <a:pt x="1288370" y="69977"/>
                      <a:pt x="1267732" y="75930"/>
                    </a:cubicBezTo>
                    <a:cubicBezTo>
                      <a:pt x="1247095" y="81883"/>
                      <a:pt x="1230029" y="85852"/>
                      <a:pt x="1227251" y="106886"/>
                    </a:cubicBezTo>
                    <a:cubicBezTo>
                      <a:pt x="1224473" y="127920"/>
                      <a:pt x="1247491" y="173561"/>
                      <a:pt x="1251063" y="202136"/>
                    </a:cubicBezTo>
                    <a:cubicBezTo>
                      <a:pt x="1254635" y="230711"/>
                      <a:pt x="1260985" y="252936"/>
                      <a:pt x="1248682" y="278336"/>
                    </a:cubicBezTo>
                    <a:cubicBezTo>
                      <a:pt x="1236379" y="303736"/>
                      <a:pt x="1209789" y="343424"/>
                      <a:pt x="1177245" y="354536"/>
                    </a:cubicBezTo>
                    <a:cubicBezTo>
                      <a:pt x="1144701" y="365648"/>
                      <a:pt x="1110967" y="358902"/>
                      <a:pt x="1053420" y="345011"/>
                    </a:cubicBezTo>
                    <a:cubicBezTo>
                      <a:pt x="995873" y="331120"/>
                      <a:pt x="906179" y="300165"/>
                      <a:pt x="831963" y="271193"/>
                    </a:cubicBezTo>
                    <a:cubicBezTo>
                      <a:pt x="757747" y="242221"/>
                      <a:pt x="681945" y="201343"/>
                      <a:pt x="608126" y="171180"/>
                    </a:cubicBezTo>
                    <a:cubicBezTo>
                      <a:pt x="534307" y="141017"/>
                      <a:pt x="459298" y="112840"/>
                      <a:pt x="389051" y="90218"/>
                    </a:cubicBezTo>
                    <a:cubicBezTo>
                      <a:pt x="318804" y="67596"/>
                      <a:pt x="251336" y="48943"/>
                      <a:pt x="186645" y="35449"/>
                    </a:cubicBezTo>
                    <a:cubicBezTo>
                      <a:pt x="121954" y="21955"/>
                      <a:pt x="41785" y="-8208"/>
                      <a:pt x="12813" y="2111"/>
                    </a:cubicBezTo>
                    <a:close/>
                  </a:path>
                </a:pathLst>
              </a:custGeom>
              <a:solidFill>
                <a:srgbClr val="5DA6E9"/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3" name="Равнобедренный треугольник 172">
                <a:extLst>
                  <a:ext uri="{FF2B5EF4-FFF2-40B4-BE49-F238E27FC236}">
                    <a16:creationId xmlns="" xmlns:a16="http://schemas.microsoft.com/office/drawing/2014/main" id="{B6E43688-3FF1-4ACF-A2D0-CFE35BADAB0D}"/>
                  </a:ext>
                </a:extLst>
              </p:cNvPr>
              <p:cNvSpPr/>
              <p:nvPr/>
            </p:nvSpPr>
            <p:spPr>
              <a:xfrm flipV="1">
                <a:off x="5326541" y="3707966"/>
                <a:ext cx="121382" cy="863358"/>
              </a:xfrm>
              <a:prstGeom prst="triangl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28575">
                <a:solidFill>
                  <a:srgbClr val="FF5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74" name="Овал 173">
                <a:extLst>
                  <a:ext uri="{FF2B5EF4-FFF2-40B4-BE49-F238E27FC236}">
                    <a16:creationId xmlns="" xmlns:a16="http://schemas.microsoft.com/office/drawing/2014/main" id="{0A7BC161-7B9E-4362-A5A8-B0D548FACF67}"/>
                  </a:ext>
                </a:extLst>
              </p:cNvPr>
              <p:cNvSpPr/>
              <p:nvPr/>
            </p:nvSpPr>
            <p:spPr>
              <a:xfrm>
                <a:off x="5364373" y="3769519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FF5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69" name="Овал 168">
              <a:extLst>
                <a:ext uri="{FF2B5EF4-FFF2-40B4-BE49-F238E27FC236}">
                  <a16:creationId xmlns="" xmlns:a16="http://schemas.microsoft.com/office/drawing/2014/main" id="{12D43345-B9BA-4A6A-87FB-0065D3CD7F4C}"/>
                </a:ext>
              </a:extLst>
            </p:cNvPr>
            <p:cNvSpPr/>
            <p:nvPr/>
          </p:nvSpPr>
          <p:spPr>
            <a:xfrm>
              <a:off x="3070514" y="2433203"/>
              <a:ext cx="51955" cy="51955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70" name="Овал 169">
              <a:extLst>
                <a:ext uri="{FF2B5EF4-FFF2-40B4-BE49-F238E27FC236}">
                  <a16:creationId xmlns="" xmlns:a16="http://schemas.microsoft.com/office/drawing/2014/main" id="{CFD229D9-69FF-4720-BE5A-461AF50665AE}"/>
                </a:ext>
              </a:extLst>
            </p:cNvPr>
            <p:cNvSpPr/>
            <p:nvPr/>
          </p:nvSpPr>
          <p:spPr>
            <a:xfrm>
              <a:off x="5992104" y="2433203"/>
              <a:ext cx="51955" cy="51955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5" name="Группа 174">
            <a:extLst>
              <a:ext uri="{FF2B5EF4-FFF2-40B4-BE49-F238E27FC236}">
                <a16:creationId xmlns="" xmlns:a16="http://schemas.microsoft.com/office/drawing/2014/main" id="{6BCABF85-7185-45AB-94BE-BA0F7A1B5048}"/>
              </a:ext>
            </a:extLst>
          </p:cNvPr>
          <p:cNvGrpSpPr/>
          <p:nvPr/>
        </p:nvGrpSpPr>
        <p:grpSpPr>
          <a:xfrm>
            <a:off x="4472803" y="3064953"/>
            <a:ext cx="1158161" cy="1190943"/>
            <a:chOff x="4792432" y="2819827"/>
            <a:chExt cx="1393887" cy="1433341"/>
          </a:xfrm>
        </p:grpSpPr>
        <p:cxnSp>
          <p:nvCxnSpPr>
            <p:cNvPr id="176" name="Прямая соединительная линия 175">
              <a:extLst>
                <a:ext uri="{FF2B5EF4-FFF2-40B4-BE49-F238E27FC236}">
                  <a16:creationId xmlns="" xmlns:a16="http://schemas.microsoft.com/office/drawing/2014/main" id="{C8186395-A3FE-4A60-9EF8-7F1FB5D3EFC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48863" y="2833787"/>
              <a:ext cx="625585" cy="1175937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Прямая соединительная линия 176">
              <a:extLst>
                <a:ext uri="{FF2B5EF4-FFF2-40B4-BE49-F238E27FC236}">
                  <a16:creationId xmlns="" xmlns:a16="http://schemas.microsoft.com/office/drawing/2014/main" id="{3B10DF92-82EC-47CB-AC31-203702A0D676}"/>
                </a:ext>
              </a:extLst>
            </p:cNvPr>
            <p:cNvCxnSpPr>
              <a:cxnSpLocks/>
            </p:cNvCxnSpPr>
            <p:nvPr/>
          </p:nvCxnSpPr>
          <p:spPr>
            <a:xfrm>
              <a:off x="5492125" y="2819827"/>
              <a:ext cx="643430" cy="1189897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Прямая соединительная линия 177">
              <a:extLst>
                <a:ext uri="{FF2B5EF4-FFF2-40B4-BE49-F238E27FC236}">
                  <a16:creationId xmlns="" xmlns:a16="http://schemas.microsoft.com/office/drawing/2014/main" id="{96B092A7-ED8E-448A-838D-C75C548E736A}"/>
                </a:ext>
              </a:extLst>
            </p:cNvPr>
            <p:cNvCxnSpPr>
              <a:cxnSpLocks/>
            </p:cNvCxnSpPr>
            <p:nvPr/>
          </p:nvCxnSpPr>
          <p:spPr>
            <a:xfrm>
              <a:off x="5492125" y="2851715"/>
              <a:ext cx="90108" cy="1159122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9" name="Рисунок 178">
              <a:extLst>
                <a:ext uri="{FF2B5EF4-FFF2-40B4-BE49-F238E27FC236}">
                  <a16:creationId xmlns="" xmlns:a16="http://schemas.microsoft.com/office/drawing/2014/main" id="{80C98B02-18C9-49AC-97EF-ECE8E6380A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2432" y="4009724"/>
              <a:ext cx="1393887" cy="243444"/>
            </a:xfrm>
            <a:prstGeom prst="rect">
              <a:avLst/>
            </a:prstGeom>
          </p:spPr>
        </p:pic>
      </p:grpSp>
      <p:grpSp>
        <p:nvGrpSpPr>
          <p:cNvPr id="180" name="Группа 179">
            <a:extLst>
              <a:ext uri="{FF2B5EF4-FFF2-40B4-BE49-F238E27FC236}">
                <a16:creationId xmlns="" xmlns:a16="http://schemas.microsoft.com/office/drawing/2014/main" id="{3C9E6A4E-856D-49E7-A225-AFB00FB7B759}"/>
              </a:ext>
            </a:extLst>
          </p:cNvPr>
          <p:cNvGrpSpPr/>
          <p:nvPr/>
        </p:nvGrpSpPr>
        <p:grpSpPr>
          <a:xfrm>
            <a:off x="6116098" y="1377365"/>
            <a:ext cx="1393887" cy="1433341"/>
            <a:chOff x="4792432" y="2819827"/>
            <a:chExt cx="1393887" cy="1433341"/>
          </a:xfrm>
        </p:grpSpPr>
        <p:cxnSp>
          <p:nvCxnSpPr>
            <p:cNvPr id="181" name="Прямая соединительная линия 180">
              <a:extLst>
                <a:ext uri="{FF2B5EF4-FFF2-40B4-BE49-F238E27FC236}">
                  <a16:creationId xmlns="" xmlns:a16="http://schemas.microsoft.com/office/drawing/2014/main" id="{A707D3EF-CC2A-4FA1-ABFE-46099D5A621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48863" y="2833787"/>
              <a:ext cx="625585" cy="1175937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Прямая соединительная линия 181">
              <a:extLst>
                <a:ext uri="{FF2B5EF4-FFF2-40B4-BE49-F238E27FC236}">
                  <a16:creationId xmlns="" xmlns:a16="http://schemas.microsoft.com/office/drawing/2014/main" id="{71C2DDF8-6B22-4182-AC30-3A104D33360F}"/>
                </a:ext>
              </a:extLst>
            </p:cNvPr>
            <p:cNvCxnSpPr>
              <a:cxnSpLocks/>
            </p:cNvCxnSpPr>
            <p:nvPr/>
          </p:nvCxnSpPr>
          <p:spPr>
            <a:xfrm>
              <a:off x="5492125" y="2819827"/>
              <a:ext cx="643430" cy="1189897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Прямая соединительная линия 182">
              <a:extLst>
                <a:ext uri="{FF2B5EF4-FFF2-40B4-BE49-F238E27FC236}">
                  <a16:creationId xmlns="" xmlns:a16="http://schemas.microsoft.com/office/drawing/2014/main" id="{E3E32D8A-406E-4444-BD11-D0B11FF8DD65}"/>
                </a:ext>
              </a:extLst>
            </p:cNvPr>
            <p:cNvCxnSpPr>
              <a:cxnSpLocks/>
            </p:cNvCxnSpPr>
            <p:nvPr/>
          </p:nvCxnSpPr>
          <p:spPr>
            <a:xfrm>
              <a:off x="5492125" y="2851715"/>
              <a:ext cx="90108" cy="1159122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84" name="Рисунок 183">
              <a:extLst>
                <a:ext uri="{FF2B5EF4-FFF2-40B4-BE49-F238E27FC236}">
                  <a16:creationId xmlns="" xmlns:a16="http://schemas.microsoft.com/office/drawing/2014/main" id="{F27F3788-D452-4DFC-8CEE-3739F2C1CA0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2432" y="4009724"/>
              <a:ext cx="1393887" cy="243444"/>
            </a:xfrm>
            <a:prstGeom prst="rect">
              <a:avLst/>
            </a:prstGeom>
          </p:spPr>
        </p:pic>
      </p:grpSp>
      <p:grpSp>
        <p:nvGrpSpPr>
          <p:cNvPr id="203" name="Группа 202">
            <a:extLst>
              <a:ext uri="{FF2B5EF4-FFF2-40B4-BE49-F238E27FC236}">
                <a16:creationId xmlns="" xmlns:a16="http://schemas.microsoft.com/office/drawing/2014/main" id="{0CC79A56-EF77-44D5-9CED-0E87146F4806}"/>
              </a:ext>
            </a:extLst>
          </p:cNvPr>
          <p:cNvGrpSpPr/>
          <p:nvPr/>
        </p:nvGrpSpPr>
        <p:grpSpPr>
          <a:xfrm rot="21220269">
            <a:off x="8350538" y="1773414"/>
            <a:ext cx="2892555" cy="649465"/>
            <a:chOff x="3005772" y="2127678"/>
            <a:chExt cx="3079887" cy="871885"/>
          </a:xfrm>
        </p:grpSpPr>
        <p:grpSp>
          <p:nvGrpSpPr>
            <p:cNvPr id="204" name="Группа 203">
              <a:extLst>
                <a:ext uri="{FF2B5EF4-FFF2-40B4-BE49-F238E27FC236}">
                  <a16:creationId xmlns="" xmlns:a16="http://schemas.microsoft.com/office/drawing/2014/main" id="{F80558CC-DDA8-4D4F-BE53-21508309F12C}"/>
                </a:ext>
              </a:extLst>
            </p:cNvPr>
            <p:cNvGrpSpPr/>
            <p:nvPr/>
          </p:nvGrpSpPr>
          <p:grpSpPr>
            <a:xfrm>
              <a:off x="3005772" y="2127678"/>
              <a:ext cx="3079887" cy="871885"/>
              <a:chOff x="3849368" y="3699439"/>
              <a:chExt cx="3079887" cy="871885"/>
            </a:xfrm>
          </p:grpSpPr>
          <p:sp>
            <p:nvSpPr>
              <p:cNvPr id="207" name="Полилиния: фигура 206">
                <a:extLst>
                  <a:ext uri="{FF2B5EF4-FFF2-40B4-BE49-F238E27FC236}">
                    <a16:creationId xmlns="" xmlns:a16="http://schemas.microsoft.com/office/drawing/2014/main" id="{BE233DB7-97C6-4474-97D3-D7E23E029F79}"/>
                  </a:ext>
                </a:extLst>
              </p:cNvPr>
              <p:cNvSpPr/>
              <p:nvPr/>
            </p:nvSpPr>
            <p:spPr>
              <a:xfrm>
                <a:off x="5376278" y="3699439"/>
                <a:ext cx="1552977" cy="464875"/>
              </a:xfrm>
              <a:custGeom>
                <a:avLst/>
                <a:gdLst>
                  <a:gd name="connsiteX0" fmla="*/ 21133 w 1547710"/>
                  <a:gd name="connsiteY0" fmla="*/ 7762 h 485254"/>
                  <a:gd name="connsiteX1" fmla="*/ 16371 w 1547710"/>
                  <a:gd name="connsiteY1" fmla="*/ 195881 h 485254"/>
                  <a:gd name="connsiteX2" fmla="*/ 142577 w 1547710"/>
                  <a:gd name="connsiteY2" fmla="*/ 214931 h 485254"/>
                  <a:gd name="connsiteX3" fmla="*/ 333077 w 1547710"/>
                  <a:gd name="connsiteY3" fmla="*/ 248269 h 485254"/>
                  <a:gd name="connsiteX4" fmla="*/ 509290 w 1547710"/>
                  <a:gd name="connsiteY4" fmla="*/ 288750 h 485254"/>
                  <a:gd name="connsiteX5" fmla="*/ 718840 w 1547710"/>
                  <a:gd name="connsiteY5" fmla="*/ 353044 h 485254"/>
                  <a:gd name="connsiteX6" fmla="*/ 849808 w 1547710"/>
                  <a:gd name="connsiteY6" fmla="*/ 414956 h 485254"/>
                  <a:gd name="connsiteX7" fmla="*/ 1004590 w 1547710"/>
                  <a:gd name="connsiteY7" fmla="*/ 481631 h 485254"/>
                  <a:gd name="connsiteX8" fmla="*/ 1195090 w 1547710"/>
                  <a:gd name="connsiteY8" fmla="*/ 467344 h 485254"/>
                  <a:gd name="connsiteX9" fmla="*/ 1418927 w 1547710"/>
                  <a:gd name="connsiteY9" fmla="*/ 391144 h 485254"/>
                  <a:gd name="connsiteX10" fmla="*/ 1533227 w 1547710"/>
                  <a:gd name="connsiteY10" fmla="*/ 298275 h 485254"/>
                  <a:gd name="connsiteX11" fmla="*/ 1542752 w 1547710"/>
                  <a:gd name="connsiteY11" fmla="*/ 193500 h 485254"/>
                  <a:gd name="connsiteX12" fmla="*/ 1502271 w 1547710"/>
                  <a:gd name="connsiteY12" fmla="*/ 114919 h 485254"/>
                  <a:gd name="connsiteX13" fmla="*/ 1359396 w 1547710"/>
                  <a:gd name="connsiteY13" fmla="*/ 76819 h 485254"/>
                  <a:gd name="connsiteX14" fmla="*/ 1276052 w 1547710"/>
                  <a:gd name="connsiteY14" fmla="*/ 81581 h 485254"/>
                  <a:gd name="connsiteX15" fmla="*/ 1235571 w 1547710"/>
                  <a:gd name="connsiteY15" fmla="*/ 112537 h 485254"/>
                  <a:gd name="connsiteX16" fmla="*/ 1259383 w 1547710"/>
                  <a:gd name="connsiteY16" fmla="*/ 207787 h 485254"/>
                  <a:gd name="connsiteX17" fmla="*/ 1257002 w 1547710"/>
                  <a:gd name="connsiteY17" fmla="*/ 283987 h 485254"/>
                  <a:gd name="connsiteX18" fmla="*/ 1185565 w 1547710"/>
                  <a:gd name="connsiteY18" fmla="*/ 360187 h 485254"/>
                  <a:gd name="connsiteX19" fmla="*/ 1061740 w 1547710"/>
                  <a:gd name="connsiteY19" fmla="*/ 350662 h 485254"/>
                  <a:gd name="connsiteX20" fmla="*/ 840283 w 1547710"/>
                  <a:gd name="connsiteY20" fmla="*/ 276844 h 485254"/>
                  <a:gd name="connsiteX21" fmla="*/ 616446 w 1547710"/>
                  <a:gd name="connsiteY21" fmla="*/ 176831 h 485254"/>
                  <a:gd name="connsiteX22" fmla="*/ 397371 w 1547710"/>
                  <a:gd name="connsiteY22" fmla="*/ 95869 h 485254"/>
                  <a:gd name="connsiteX23" fmla="*/ 194965 w 1547710"/>
                  <a:gd name="connsiteY23" fmla="*/ 41100 h 485254"/>
                  <a:gd name="connsiteX24" fmla="*/ 21133 w 1547710"/>
                  <a:gd name="connsiteY24" fmla="*/ 7762 h 485254"/>
                  <a:gd name="connsiteX0" fmla="*/ 21133 w 1547710"/>
                  <a:gd name="connsiteY0" fmla="*/ 7762 h 485254"/>
                  <a:gd name="connsiteX1" fmla="*/ 16371 w 1547710"/>
                  <a:gd name="connsiteY1" fmla="*/ 195881 h 485254"/>
                  <a:gd name="connsiteX2" fmla="*/ 142577 w 1547710"/>
                  <a:gd name="connsiteY2" fmla="*/ 214931 h 485254"/>
                  <a:gd name="connsiteX3" fmla="*/ 333077 w 1547710"/>
                  <a:gd name="connsiteY3" fmla="*/ 248269 h 485254"/>
                  <a:gd name="connsiteX4" fmla="*/ 509290 w 1547710"/>
                  <a:gd name="connsiteY4" fmla="*/ 288750 h 485254"/>
                  <a:gd name="connsiteX5" fmla="*/ 718840 w 1547710"/>
                  <a:gd name="connsiteY5" fmla="*/ 353044 h 485254"/>
                  <a:gd name="connsiteX6" fmla="*/ 849808 w 1547710"/>
                  <a:gd name="connsiteY6" fmla="*/ 414956 h 485254"/>
                  <a:gd name="connsiteX7" fmla="*/ 1004590 w 1547710"/>
                  <a:gd name="connsiteY7" fmla="*/ 481631 h 485254"/>
                  <a:gd name="connsiteX8" fmla="*/ 1195090 w 1547710"/>
                  <a:gd name="connsiteY8" fmla="*/ 467344 h 485254"/>
                  <a:gd name="connsiteX9" fmla="*/ 1418927 w 1547710"/>
                  <a:gd name="connsiteY9" fmla="*/ 391144 h 485254"/>
                  <a:gd name="connsiteX10" fmla="*/ 1533227 w 1547710"/>
                  <a:gd name="connsiteY10" fmla="*/ 298275 h 485254"/>
                  <a:gd name="connsiteX11" fmla="*/ 1542752 w 1547710"/>
                  <a:gd name="connsiteY11" fmla="*/ 193500 h 485254"/>
                  <a:gd name="connsiteX12" fmla="*/ 1502271 w 1547710"/>
                  <a:gd name="connsiteY12" fmla="*/ 114919 h 485254"/>
                  <a:gd name="connsiteX13" fmla="*/ 1359396 w 1547710"/>
                  <a:gd name="connsiteY13" fmla="*/ 76819 h 485254"/>
                  <a:gd name="connsiteX14" fmla="*/ 1276052 w 1547710"/>
                  <a:gd name="connsiteY14" fmla="*/ 81581 h 485254"/>
                  <a:gd name="connsiteX15" fmla="*/ 1235571 w 1547710"/>
                  <a:gd name="connsiteY15" fmla="*/ 112537 h 485254"/>
                  <a:gd name="connsiteX16" fmla="*/ 1259383 w 1547710"/>
                  <a:gd name="connsiteY16" fmla="*/ 207787 h 485254"/>
                  <a:gd name="connsiteX17" fmla="*/ 1257002 w 1547710"/>
                  <a:gd name="connsiteY17" fmla="*/ 283987 h 485254"/>
                  <a:gd name="connsiteX18" fmla="*/ 1185565 w 1547710"/>
                  <a:gd name="connsiteY18" fmla="*/ 360187 h 485254"/>
                  <a:gd name="connsiteX19" fmla="*/ 1061740 w 1547710"/>
                  <a:gd name="connsiteY19" fmla="*/ 350662 h 485254"/>
                  <a:gd name="connsiteX20" fmla="*/ 840283 w 1547710"/>
                  <a:gd name="connsiteY20" fmla="*/ 276844 h 485254"/>
                  <a:gd name="connsiteX21" fmla="*/ 616446 w 1547710"/>
                  <a:gd name="connsiteY21" fmla="*/ 176831 h 485254"/>
                  <a:gd name="connsiteX22" fmla="*/ 397371 w 1547710"/>
                  <a:gd name="connsiteY22" fmla="*/ 95869 h 485254"/>
                  <a:gd name="connsiteX23" fmla="*/ 194965 w 1547710"/>
                  <a:gd name="connsiteY23" fmla="*/ 41100 h 485254"/>
                  <a:gd name="connsiteX24" fmla="*/ 21133 w 1547710"/>
                  <a:gd name="connsiteY24" fmla="*/ 7762 h 485254"/>
                  <a:gd name="connsiteX0" fmla="*/ 14281 w 1540858"/>
                  <a:gd name="connsiteY0" fmla="*/ 7762 h 485254"/>
                  <a:gd name="connsiteX1" fmla="*/ 9519 w 1540858"/>
                  <a:gd name="connsiteY1" fmla="*/ 195881 h 485254"/>
                  <a:gd name="connsiteX2" fmla="*/ 135725 w 1540858"/>
                  <a:gd name="connsiteY2" fmla="*/ 214931 h 485254"/>
                  <a:gd name="connsiteX3" fmla="*/ 326225 w 1540858"/>
                  <a:gd name="connsiteY3" fmla="*/ 248269 h 485254"/>
                  <a:gd name="connsiteX4" fmla="*/ 502438 w 1540858"/>
                  <a:gd name="connsiteY4" fmla="*/ 288750 h 485254"/>
                  <a:gd name="connsiteX5" fmla="*/ 711988 w 1540858"/>
                  <a:gd name="connsiteY5" fmla="*/ 353044 h 485254"/>
                  <a:gd name="connsiteX6" fmla="*/ 842956 w 1540858"/>
                  <a:gd name="connsiteY6" fmla="*/ 414956 h 485254"/>
                  <a:gd name="connsiteX7" fmla="*/ 997738 w 1540858"/>
                  <a:gd name="connsiteY7" fmla="*/ 481631 h 485254"/>
                  <a:gd name="connsiteX8" fmla="*/ 1188238 w 1540858"/>
                  <a:gd name="connsiteY8" fmla="*/ 467344 h 485254"/>
                  <a:gd name="connsiteX9" fmla="*/ 1412075 w 1540858"/>
                  <a:gd name="connsiteY9" fmla="*/ 391144 h 485254"/>
                  <a:gd name="connsiteX10" fmla="*/ 1526375 w 1540858"/>
                  <a:gd name="connsiteY10" fmla="*/ 298275 h 485254"/>
                  <a:gd name="connsiteX11" fmla="*/ 1535900 w 1540858"/>
                  <a:gd name="connsiteY11" fmla="*/ 193500 h 485254"/>
                  <a:gd name="connsiteX12" fmla="*/ 1495419 w 1540858"/>
                  <a:gd name="connsiteY12" fmla="*/ 114919 h 485254"/>
                  <a:gd name="connsiteX13" fmla="*/ 1352544 w 1540858"/>
                  <a:gd name="connsiteY13" fmla="*/ 76819 h 485254"/>
                  <a:gd name="connsiteX14" fmla="*/ 1269200 w 1540858"/>
                  <a:gd name="connsiteY14" fmla="*/ 81581 h 485254"/>
                  <a:gd name="connsiteX15" fmla="*/ 1228719 w 1540858"/>
                  <a:gd name="connsiteY15" fmla="*/ 112537 h 485254"/>
                  <a:gd name="connsiteX16" fmla="*/ 1252531 w 1540858"/>
                  <a:gd name="connsiteY16" fmla="*/ 207787 h 485254"/>
                  <a:gd name="connsiteX17" fmla="*/ 1250150 w 1540858"/>
                  <a:gd name="connsiteY17" fmla="*/ 283987 h 485254"/>
                  <a:gd name="connsiteX18" fmla="*/ 1178713 w 1540858"/>
                  <a:gd name="connsiteY18" fmla="*/ 360187 h 485254"/>
                  <a:gd name="connsiteX19" fmla="*/ 1054888 w 1540858"/>
                  <a:gd name="connsiteY19" fmla="*/ 350662 h 485254"/>
                  <a:gd name="connsiteX20" fmla="*/ 833431 w 1540858"/>
                  <a:gd name="connsiteY20" fmla="*/ 276844 h 485254"/>
                  <a:gd name="connsiteX21" fmla="*/ 609594 w 1540858"/>
                  <a:gd name="connsiteY21" fmla="*/ 176831 h 485254"/>
                  <a:gd name="connsiteX22" fmla="*/ 390519 w 1540858"/>
                  <a:gd name="connsiteY22" fmla="*/ 95869 h 485254"/>
                  <a:gd name="connsiteX23" fmla="*/ 188113 w 1540858"/>
                  <a:gd name="connsiteY23" fmla="*/ 41100 h 485254"/>
                  <a:gd name="connsiteX24" fmla="*/ 14281 w 1540858"/>
                  <a:gd name="connsiteY24" fmla="*/ 7762 h 485254"/>
                  <a:gd name="connsiteX0" fmla="*/ 13142 w 1539719"/>
                  <a:gd name="connsiteY0" fmla="*/ 7762 h 485254"/>
                  <a:gd name="connsiteX1" fmla="*/ 8380 w 1539719"/>
                  <a:gd name="connsiteY1" fmla="*/ 195881 h 485254"/>
                  <a:gd name="connsiteX2" fmla="*/ 134586 w 1539719"/>
                  <a:gd name="connsiteY2" fmla="*/ 214931 h 485254"/>
                  <a:gd name="connsiteX3" fmla="*/ 325086 w 1539719"/>
                  <a:gd name="connsiteY3" fmla="*/ 248269 h 485254"/>
                  <a:gd name="connsiteX4" fmla="*/ 501299 w 1539719"/>
                  <a:gd name="connsiteY4" fmla="*/ 288750 h 485254"/>
                  <a:gd name="connsiteX5" fmla="*/ 710849 w 1539719"/>
                  <a:gd name="connsiteY5" fmla="*/ 353044 h 485254"/>
                  <a:gd name="connsiteX6" fmla="*/ 841817 w 1539719"/>
                  <a:gd name="connsiteY6" fmla="*/ 414956 h 485254"/>
                  <a:gd name="connsiteX7" fmla="*/ 996599 w 1539719"/>
                  <a:gd name="connsiteY7" fmla="*/ 481631 h 485254"/>
                  <a:gd name="connsiteX8" fmla="*/ 1187099 w 1539719"/>
                  <a:gd name="connsiteY8" fmla="*/ 467344 h 485254"/>
                  <a:gd name="connsiteX9" fmla="*/ 1410936 w 1539719"/>
                  <a:gd name="connsiteY9" fmla="*/ 391144 h 485254"/>
                  <a:gd name="connsiteX10" fmla="*/ 1525236 w 1539719"/>
                  <a:gd name="connsiteY10" fmla="*/ 298275 h 485254"/>
                  <a:gd name="connsiteX11" fmla="*/ 1534761 w 1539719"/>
                  <a:gd name="connsiteY11" fmla="*/ 193500 h 485254"/>
                  <a:gd name="connsiteX12" fmla="*/ 1494280 w 1539719"/>
                  <a:gd name="connsiteY12" fmla="*/ 114919 h 485254"/>
                  <a:gd name="connsiteX13" fmla="*/ 1351405 w 1539719"/>
                  <a:gd name="connsiteY13" fmla="*/ 76819 h 485254"/>
                  <a:gd name="connsiteX14" fmla="*/ 1268061 w 1539719"/>
                  <a:gd name="connsiteY14" fmla="*/ 81581 h 485254"/>
                  <a:gd name="connsiteX15" fmla="*/ 1227580 w 1539719"/>
                  <a:gd name="connsiteY15" fmla="*/ 112537 h 485254"/>
                  <a:gd name="connsiteX16" fmla="*/ 1251392 w 1539719"/>
                  <a:gd name="connsiteY16" fmla="*/ 207787 h 485254"/>
                  <a:gd name="connsiteX17" fmla="*/ 1249011 w 1539719"/>
                  <a:gd name="connsiteY17" fmla="*/ 283987 h 485254"/>
                  <a:gd name="connsiteX18" fmla="*/ 1177574 w 1539719"/>
                  <a:gd name="connsiteY18" fmla="*/ 360187 h 485254"/>
                  <a:gd name="connsiteX19" fmla="*/ 1053749 w 1539719"/>
                  <a:gd name="connsiteY19" fmla="*/ 350662 h 485254"/>
                  <a:gd name="connsiteX20" fmla="*/ 832292 w 1539719"/>
                  <a:gd name="connsiteY20" fmla="*/ 276844 h 485254"/>
                  <a:gd name="connsiteX21" fmla="*/ 608455 w 1539719"/>
                  <a:gd name="connsiteY21" fmla="*/ 176831 h 485254"/>
                  <a:gd name="connsiteX22" fmla="*/ 389380 w 1539719"/>
                  <a:gd name="connsiteY22" fmla="*/ 95869 h 485254"/>
                  <a:gd name="connsiteX23" fmla="*/ 186974 w 1539719"/>
                  <a:gd name="connsiteY23" fmla="*/ 41100 h 485254"/>
                  <a:gd name="connsiteX24" fmla="*/ 13142 w 1539719"/>
                  <a:gd name="connsiteY24" fmla="*/ 7762 h 485254"/>
                  <a:gd name="connsiteX0" fmla="*/ 15564 w 1542141"/>
                  <a:gd name="connsiteY0" fmla="*/ 7762 h 485254"/>
                  <a:gd name="connsiteX1" fmla="*/ 10802 w 1542141"/>
                  <a:gd name="connsiteY1" fmla="*/ 195881 h 485254"/>
                  <a:gd name="connsiteX2" fmla="*/ 137008 w 1542141"/>
                  <a:gd name="connsiteY2" fmla="*/ 214931 h 485254"/>
                  <a:gd name="connsiteX3" fmla="*/ 327508 w 1542141"/>
                  <a:gd name="connsiteY3" fmla="*/ 248269 h 485254"/>
                  <a:gd name="connsiteX4" fmla="*/ 503721 w 1542141"/>
                  <a:gd name="connsiteY4" fmla="*/ 288750 h 485254"/>
                  <a:gd name="connsiteX5" fmla="*/ 713271 w 1542141"/>
                  <a:gd name="connsiteY5" fmla="*/ 353044 h 485254"/>
                  <a:gd name="connsiteX6" fmla="*/ 844239 w 1542141"/>
                  <a:gd name="connsiteY6" fmla="*/ 414956 h 485254"/>
                  <a:gd name="connsiteX7" fmla="*/ 999021 w 1542141"/>
                  <a:gd name="connsiteY7" fmla="*/ 481631 h 485254"/>
                  <a:gd name="connsiteX8" fmla="*/ 1189521 w 1542141"/>
                  <a:gd name="connsiteY8" fmla="*/ 467344 h 485254"/>
                  <a:gd name="connsiteX9" fmla="*/ 1413358 w 1542141"/>
                  <a:gd name="connsiteY9" fmla="*/ 391144 h 485254"/>
                  <a:gd name="connsiteX10" fmla="*/ 1527658 w 1542141"/>
                  <a:gd name="connsiteY10" fmla="*/ 298275 h 485254"/>
                  <a:gd name="connsiteX11" fmla="*/ 1537183 w 1542141"/>
                  <a:gd name="connsiteY11" fmla="*/ 193500 h 485254"/>
                  <a:gd name="connsiteX12" fmla="*/ 1496702 w 1542141"/>
                  <a:gd name="connsiteY12" fmla="*/ 114919 h 485254"/>
                  <a:gd name="connsiteX13" fmla="*/ 1353827 w 1542141"/>
                  <a:gd name="connsiteY13" fmla="*/ 76819 h 485254"/>
                  <a:gd name="connsiteX14" fmla="*/ 1270483 w 1542141"/>
                  <a:gd name="connsiteY14" fmla="*/ 81581 h 485254"/>
                  <a:gd name="connsiteX15" fmla="*/ 1230002 w 1542141"/>
                  <a:gd name="connsiteY15" fmla="*/ 112537 h 485254"/>
                  <a:gd name="connsiteX16" fmla="*/ 1253814 w 1542141"/>
                  <a:gd name="connsiteY16" fmla="*/ 207787 h 485254"/>
                  <a:gd name="connsiteX17" fmla="*/ 1251433 w 1542141"/>
                  <a:gd name="connsiteY17" fmla="*/ 283987 h 485254"/>
                  <a:gd name="connsiteX18" fmla="*/ 1179996 w 1542141"/>
                  <a:gd name="connsiteY18" fmla="*/ 360187 h 485254"/>
                  <a:gd name="connsiteX19" fmla="*/ 1056171 w 1542141"/>
                  <a:gd name="connsiteY19" fmla="*/ 350662 h 485254"/>
                  <a:gd name="connsiteX20" fmla="*/ 834714 w 1542141"/>
                  <a:gd name="connsiteY20" fmla="*/ 276844 h 485254"/>
                  <a:gd name="connsiteX21" fmla="*/ 610877 w 1542141"/>
                  <a:gd name="connsiteY21" fmla="*/ 176831 h 485254"/>
                  <a:gd name="connsiteX22" fmla="*/ 391802 w 1542141"/>
                  <a:gd name="connsiteY22" fmla="*/ 95869 h 485254"/>
                  <a:gd name="connsiteX23" fmla="*/ 189396 w 1542141"/>
                  <a:gd name="connsiteY23" fmla="*/ 41100 h 485254"/>
                  <a:gd name="connsiteX24" fmla="*/ 15564 w 1542141"/>
                  <a:gd name="connsiteY24" fmla="*/ 7762 h 485254"/>
                  <a:gd name="connsiteX0" fmla="*/ 73439 w 1600016"/>
                  <a:gd name="connsiteY0" fmla="*/ 7762 h 485254"/>
                  <a:gd name="connsiteX1" fmla="*/ 68677 w 1600016"/>
                  <a:gd name="connsiteY1" fmla="*/ 195881 h 485254"/>
                  <a:gd name="connsiteX2" fmla="*/ 194883 w 1600016"/>
                  <a:gd name="connsiteY2" fmla="*/ 214931 h 485254"/>
                  <a:gd name="connsiteX3" fmla="*/ 385383 w 1600016"/>
                  <a:gd name="connsiteY3" fmla="*/ 248269 h 485254"/>
                  <a:gd name="connsiteX4" fmla="*/ 561596 w 1600016"/>
                  <a:gd name="connsiteY4" fmla="*/ 288750 h 485254"/>
                  <a:gd name="connsiteX5" fmla="*/ 771146 w 1600016"/>
                  <a:gd name="connsiteY5" fmla="*/ 353044 h 485254"/>
                  <a:gd name="connsiteX6" fmla="*/ 902114 w 1600016"/>
                  <a:gd name="connsiteY6" fmla="*/ 414956 h 485254"/>
                  <a:gd name="connsiteX7" fmla="*/ 1056896 w 1600016"/>
                  <a:gd name="connsiteY7" fmla="*/ 481631 h 485254"/>
                  <a:gd name="connsiteX8" fmla="*/ 1247396 w 1600016"/>
                  <a:gd name="connsiteY8" fmla="*/ 467344 h 485254"/>
                  <a:gd name="connsiteX9" fmla="*/ 1471233 w 1600016"/>
                  <a:gd name="connsiteY9" fmla="*/ 391144 h 485254"/>
                  <a:gd name="connsiteX10" fmla="*/ 1585533 w 1600016"/>
                  <a:gd name="connsiteY10" fmla="*/ 298275 h 485254"/>
                  <a:gd name="connsiteX11" fmla="*/ 1595058 w 1600016"/>
                  <a:gd name="connsiteY11" fmla="*/ 193500 h 485254"/>
                  <a:gd name="connsiteX12" fmla="*/ 1554577 w 1600016"/>
                  <a:gd name="connsiteY12" fmla="*/ 114919 h 485254"/>
                  <a:gd name="connsiteX13" fmla="*/ 1411702 w 1600016"/>
                  <a:gd name="connsiteY13" fmla="*/ 76819 h 485254"/>
                  <a:gd name="connsiteX14" fmla="*/ 1328358 w 1600016"/>
                  <a:gd name="connsiteY14" fmla="*/ 81581 h 485254"/>
                  <a:gd name="connsiteX15" fmla="*/ 1287877 w 1600016"/>
                  <a:gd name="connsiteY15" fmla="*/ 112537 h 485254"/>
                  <a:gd name="connsiteX16" fmla="*/ 1311689 w 1600016"/>
                  <a:gd name="connsiteY16" fmla="*/ 207787 h 485254"/>
                  <a:gd name="connsiteX17" fmla="*/ 1309308 w 1600016"/>
                  <a:gd name="connsiteY17" fmla="*/ 283987 h 485254"/>
                  <a:gd name="connsiteX18" fmla="*/ 1237871 w 1600016"/>
                  <a:gd name="connsiteY18" fmla="*/ 360187 h 485254"/>
                  <a:gd name="connsiteX19" fmla="*/ 1114046 w 1600016"/>
                  <a:gd name="connsiteY19" fmla="*/ 350662 h 485254"/>
                  <a:gd name="connsiteX20" fmla="*/ 892589 w 1600016"/>
                  <a:gd name="connsiteY20" fmla="*/ 276844 h 485254"/>
                  <a:gd name="connsiteX21" fmla="*/ 668752 w 1600016"/>
                  <a:gd name="connsiteY21" fmla="*/ 176831 h 485254"/>
                  <a:gd name="connsiteX22" fmla="*/ 449677 w 1600016"/>
                  <a:gd name="connsiteY22" fmla="*/ 95869 h 485254"/>
                  <a:gd name="connsiteX23" fmla="*/ 247271 w 1600016"/>
                  <a:gd name="connsiteY23" fmla="*/ 41100 h 485254"/>
                  <a:gd name="connsiteX24" fmla="*/ 73439 w 1600016"/>
                  <a:gd name="connsiteY24" fmla="*/ 7762 h 485254"/>
                  <a:gd name="connsiteX0" fmla="*/ 73439 w 1600016"/>
                  <a:gd name="connsiteY0" fmla="*/ 7762 h 485254"/>
                  <a:gd name="connsiteX1" fmla="*/ 68677 w 1600016"/>
                  <a:gd name="connsiteY1" fmla="*/ 195881 h 485254"/>
                  <a:gd name="connsiteX2" fmla="*/ 194883 w 1600016"/>
                  <a:gd name="connsiteY2" fmla="*/ 214931 h 485254"/>
                  <a:gd name="connsiteX3" fmla="*/ 385383 w 1600016"/>
                  <a:gd name="connsiteY3" fmla="*/ 248269 h 485254"/>
                  <a:gd name="connsiteX4" fmla="*/ 561596 w 1600016"/>
                  <a:gd name="connsiteY4" fmla="*/ 288750 h 485254"/>
                  <a:gd name="connsiteX5" fmla="*/ 771146 w 1600016"/>
                  <a:gd name="connsiteY5" fmla="*/ 353044 h 485254"/>
                  <a:gd name="connsiteX6" fmla="*/ 902114 w 1600016"/>
                  <a:gd name="connsiteY6" fmla="*/ 414956 h 485254"/>
                  <a:gd name="connsiteX7" fmla="*/ 1056896 w 1600016"/>
                  <a:gd name="connsiteY7" fmla="*/ 481631 h 485254"/>
                  <a:gd name="connsiteX8" fmla="*/ 1247396 w 1600016"/>
                  <a:gd name="connsiteY8" fmla="*/ 467344 h 485254"/>
                  <a:gd name="connsiteX9" fmla="*/ 1471233 w 1600016"/>
                  <a:gd name="connsiteY9" fmla="*/ 391144 h 485254"/>
                  <a:gd name="connsiteX10" fmla="*/ 1585533 w 1600016"/>
                  <a:gd name="connsiteY10" fmla="*/ 298275 h 485254"/>
                  <a:gd name="connsiteX11" fmla="*/ 1595058 w 1600016"/>
                  <a:gd name="connsiteY11" fmla="*/ 193500 h 485254"/>
                  <a:gd name="connsiteX12" fmla="*/ 1554577 w 1600016"/>
                  <a:gd name="connsiteY12" fmla="*/ 114919 h 485254"/>
                  <a:gd name="connsiteX13" fmla="*/ 1411702 w 1600016"/>
                  <a:gd name="connsiteY13" fmla="*/ 76819 h 485254"/>
                  <a:gd name="connsiteX14" fmla="*/ 1328358 w 1600016"/>
                  <a:gd name="connsiteY14" fmla="*/ 81581 h 485254"/>
                  <a:gd name="connsiteX15" fmla="*/ 1287877 w 1600016"/>
                  <a:gd name="connsiteY15" fmla="*/ 112537 h 485254"/>
                  <a:gd name="connsiteX16" fmla="*/ 1311689 w 1600016"/>
                  <a:gd name="connsiteY16" fmla="*/ 207787 h 485254"/>
                  <a:gd name="connsiteX17" fmla="*/ 1309308 w 1600016"/>
                  <a:gd name="connsiteY17" fmla="*/ 283987 h 485254"/>
                  <a:gd name="connsiteX18" fmla="*/ 1237871 w 1600016"/>
                  <a:gd name="connsiteY18" fmla="*/ 360187 h 485254"/>
                  <a:gd name="connsiteX19" fmla="*/ 1114046 w 1600016"/>
                  <a:gd name="connsiteY19" fmla="*/ 350662 h 485254"/>
                  <a:gd name="connsiteX20" fmla="*/ 892589 w 1600016"/>
                  <a:gd name="connsiteY20" fmla="*/ 276844 h 485254"/>
                  <a:gd name="connsiteX21" fmla="*/ 668752 w 1600016"/>
                  <a:gd name="connsiteY21" fmla="*/ 176831 h 485254"/>
                  <a:gd name="connsiteX22" fmla="*/ 449677 w 1600016"/>
                  <a:gd name="connsiteY22" fmla="*/ 95869 h 485254"/>
                  <a:gd name="connsiteX23" fmla="*/ 247271 w 1600016"/>
                  <a:gd name="connsiteY23" fmla="*/ 41100 h 485254"/>
                  <a:gd name="connsiteX24" fmla="*/ 73439 w 1600016"/>
                  <a:gd name="connsiteY24" fmla="*/ 7762 h 485254"/>
                  <a:gd name="connsiteX0" fmla="*/ 61929 w 1588506"/>
                  <a:gd name="connsiteY0" fmla="*/ 2236 h 479728"/>
                  <a:gd name="connsiteX1" fmla="*/ 17 w 1588506"/>
                  <a:gd name="connsiteY1" fmla="*/ 99868 h 479728"/>
                  <a:gd name="connsiteX2" fmla="*/ 57167 w 1588506"/>
                  <a:gd name="connsiteY2" fmla="*/ 190355 h 479728"/>
                  <a:gd name="connsiteX3" fmla="*/ 183373 w 1588506"/>
                  <a:gd name="connsiteY3" fmla="*/ 209405 h 479728"/>
                  <a:gd name="connsiteX4" fmla="*/ 373873 w 1588506"/>
                  <a:gd name="connsiteY4" fmla="*/ 242743 h 479728"/>
                  <a:gd name="connsiteX5" fmla="*/ 550086 w 1588506"/>
                  <a:gd name="connsiteY5" fmla="*/ 283224 h 479728"/>
                  <a:gd name="connsiteX6" fmla="*/ 759636 w 1588506"/>
                  <a:gd name="connsiteY6" fmla="*/ 347518 h 479728"/>
                  <a:gd name="connsiteX7" fmla="*/ 890604 w 1588506"/>
                  <a:gd name="connsiteY7" fmla="*/ 409430 h 479728"/>
                  <a:gd name="connsiteX8" fmla="*/ 1045386 w 1588506"/>
                  <a:gd name="connsiteY8" fmla="*/ 476105 h 479728"/>
                  <a:gd name="connsiteX9" fmla="*/ 1235886 w 1588506"/>
                  <a:gd name="connsiteY9" fmla="*/ 461818 h 479728"/>
                  <a:gd name="connsiteX10" fmla="*/ 1459723 w 1588506"/>
                  <a:gd name="connsiteY10" fmla="*/ 385618 h 479728"/>
                  <a:gd name="connsiteX11" fmla="*/ 1574023 w 1588506"/>
                  <a:gd name="connsiteY11" fmla="*/ 292749 h 479728"/>
                  <a:gd name="connsiteX12" fmla="*/ 1583548 w 1588506"/>
                  <a:gd name="connsiteY12" fmla="*/ 187974 h 479728"/>
                  <a:gd name="connsiteX13" fmla="*/ 1543067 w 1588506"/>
                  <a:gd name="connsiteY13" fmla="*/ 109393 h 479728"/>
                  <a:gd name="connsiteX14" fmla="*/ 1400192 w 1588506"/>
                  <a:gd name="connsiteY14" fmla="*/ 71293 h 479728"/>
                  <a:gd name="connsiteX15" fmla="*/ 1316848 w 1588506"/>
                  <a:gd name="connsiteY15" fmla="*/ 76055 h 479728"/>
                  <a:gd name="connsiteX16" fmla="*/ 1276367 w 1588506"/>
                  <a:gd name="connsiteY16" fmla="*/ 107011 h 479728"/>
                  <a:gd name="connsiteX17" fmla="*/ 1300179 w 1588506"/>
                  <a:gd name="connsiteY17" fmla="*/ 202261 h 479728"/>
                  <a:gd name="connsiteX18" fmla="*/ 1297798 w 1588506"/>
                  <a:gd name="connsiteY18" fmla="*/ 278461 h 479728"/>
                  <a:gd name="connsiteX19" fmla="*/ 1226361 w 1588506"/>
                  <a:gd name="connsiteY19" fmla="*/ 354661 h 479728"/>
                  <a:gd name="connsiteX20" fmla="*/ 1102536 w 1588506"/>
                  <a:gd name="connsiteY20" fmla="*/ 345136 h 479728"/>
                  <a:gd name="connsiteX21" fmla="*/ 881079 w 1588506"/>
                  <a:gd name="connsiteY21" fmla="*/ 271318 h 479728"/>
                  <a:gd name="connsiteX22" fmla="*/ 657242 w 1588506"/>
                  <a:gd name="connsiteY22" fmla="*/ 171305 h 479728"/>
                  <a:gd name="connsiteX23" fmla="*/ 438167 w 1588506"/>
                  <a:gd name="connsiteY23" fmla="*/ 90343 h 479728"/>
                  <a:gd name="connsiteX24" fmla="*/ 235761 w 1588506"/>
                  <a:gd name="connsiteY24" fmla="*/ 35574 h 479728"/>
                  <a:gd name="connsiteX25" fmla="*/ 61929 w 1588506"/>
                  <a:gd name="connsiteY25" fmla="*/ 2236 h 479728"/>
                  <a:gd name="connsiteX0" fmla="*/ 61929 w 1588506"/>
                  <a:gd name="connsiteY0" fmla="*/ 2236 h 479728"/>
                  <a:gd name="connsiteX1" fmla="*/ 17 w 1588506"/>
                  <a:gd name="connsiteY1" fmla="*/ 99868 h 479728"/>
                  <a:gd name="connsiteX2" fmla="*/ 57167 w 1588506"/>
                  <a:gd name="connsiteY2" fmla="*/ 190355 h 479728"/>
                  <a:gd name="connsiteX3" fmla="*/ 183373 w 1588506"/>
                  <a:gd name="connsiteY3" fmla="*/ 209405 h 479728"/>
                  <a:gd name="connsiteX4" fmla="*/ 373873 w 1588506"/>
                  <a:gd name="connsiteY4" fmla="*/ 242743 h 479728"/>
                  <a:gd name="connsiteX5" fmla="*/ 550086 w 1588506"/>
                  <a:gd name="connsiteY5" fmla="*/ 283224 h 479728"/>
                  <a:gd name="connsiteX6" fmla="*/ 759636 w 1588506"/>
                  <a:gd name="connsiteY6" fmla="*/ 347518 h 479728"/>
                  <a:gd name="connsiteX7" fmla="*/ 890604 w 1588506"/>
                  <a:gd name="connsiteY7" fmla="*/ 409430 h 479728"/>
                  <a:gd name="connsiteX8" fmla="*/ 1045386 w 1588506"/>
                  <a:gd name="connsiteY8" fmla="*/ 476105 h 479728"/>
                  <a:gd name="connsiteX9" fmla="*/ 1235886 w 1588506"/>
                  <a:gd name="connsiteY9" fmla="*/ 461818 h 479728"/>
                  <a:gd name="connsiteX10" fmla="*/ 1459723 w 1588506"/>
                  <a:gd name="connsiteY10" fmla="*/ 385618 h 479728"/>
                  <a:gd name="connsiteX11" fmla="*/ 1574023 w 1588506"/>
                  <a:gd name="connsiteY11" fmla="*/ 292749 h 479728"/>
                  <a:gd name="connsiteX12" fmla="*/ 1583548 w 1588506"/>
                  <a:gd name="connsiteY12" fmla="*/ 187974 h 479728"/>
                  <a:gd name="connsiteX13" fmla="*/ 1543067 w 1588506"/>
                  <a:gd name="connsiteY13" fmla="*/ 109393 h 479728"/>
                  <a:gd name="connsiteX14" fmla="*/ 1400192 w 1588506"/>
                  <a:gd name="connsiteY14" fmla="*/ 71293 h 479728"/>
                  <a:gd name="connsiteX15" fmla="*/ 1316848 w 1588506"/>
                  <a:gd name="connsiteY15" fmla="*/ 76055 h 479728"/>
                  <a:gd name="connsiteX16" fmla="*/ 1276367 w 1588506"/>
                  <a:gd name="connsiteY16" fmla="*/ 107011 h 479728"/>
                  <a:gd name="connsiteX17" fmla="*/ 1300179 w 1588506"/>
                  <a:gd name="connsiteY17" fmla="*/ 202261 h 479728"/>
                  <a:gd name="connsiteX18" fmla="*/ 1297798 w 1588506"/>
                  <a:gd name="connsiteY18" fmla="*/ 278461 h 479728"/>
                  <a:gd name="connsiteX19" fmla="*/ 1226361 w 1588506"/>
                  <a:gd name="connsiteY19" fmla="*/ 354661 h 479728"/>
                  <a:gd name="connsiteX20" fmla="*/ 1102536 w 1588506"/>
                  <a:gd name="connsiteY20" fmla="*/ 345136 h 479728"/>
                  <a:gd name="connsiteX21" fmla="*/ 881079 w 1588506"/>
                  <a:gd name="connsiteY21" fmla="*/ 271318 h 479728"/>
                  <a:gd name="connsiteX22" fmla="*/ 657242 w 1588506"/>
                  <a:gd name="connsiteY22" fmla="*/ 171305 h 479728"/>
                  <a:gd name="connsiteX23" fmla="*/ 438167 w 1588506"/>
                  <a:gd name="connsiteY23" fmla="*/ 90343 h 479728"/>
                  <a:gd name="connsiteX24" fmla="*/ 235761 w 1588506"/>
                  <a:gd name="connsiteY24" fmla="*/ 35574 h 479728"/>
                  <a:gd name="connsiteX25" fmla="*/ 61929 w 1588506"/>
                  <a:gd name="connsiteY25" fmla="*/ 2236 h 479728"/>
                  <a:gd name="connsiteX0" fmla="*/ 12813 w 1539390"/>
                  <a:gd name="connsiteY0" fmla="*/ 2111 h 479603"/>
                  <a:gd name="connsiteX1" fmla="*/ 12814 w 1539390"/>
                  <a:gd name="connsiteY1" fmla="*/ 97361 h 479603"/>
                  <a:gd name="connsiteX2" fmla="*/ 8051 w 1539390"/>
                  <a:gd name="connsiteY2" fmla="*/ 190230 h 479603"/>
                  <a:gd name="connsiteX3" fmla="*/ 134257 w 1539390"/>
                  <a:gd name="connsiteY3" fmla="*/ 209280 h 479603"/>
                  <a:gd name="connsiteX4" fmla="*/ 324757 w 1539390"/>
                  <a:gd name="connsiteY4" fmla="*/ 242618 h 479603"/>
                  <a:gd name="connsiteX5" fmla="*/ 500970 w 1539390"/>
                  <a:gd name="connsiteY5" fmla="*/ 283099 h 479603"/>
                  <a:gd name="connsiteX6" fmla="*/ 710520 w 1539390"/>
                  <a:gd name="connsiteY6" fmla="*/ 347393 h 479603"/>
                  <a:gd name="connsiteX7" fmla="*/ 841488 w 1539390"/>
                  <a:gd name="connsiteY7" fmla="*/ 409305 h 479603"/>
                  <a:gd name="connsiteX8" fmla="*/ 996270 w 1539390"/>
                  <a:gd name="connsiteY8" fmla="*/ 475980 h 479603"/>
                  <a:gd name="connsiteX9" fmla="*/ 1186770 w 1539390"/>
                  <a:gd name="connsiteY9" fmla="*/ 461693 h 479603"/>
                  <a:gd name="connsiteX10" fmla="*/ 1410607 w 1539390"/>
                  <a:gd name="connsiteY10" fmla="*/ 385493 h 479603"/>
                  <a:gd name="connsiteX11" fmla="*/ 1524907 w 1539390"/>
                  <a:gd name="connsiteY11" fmla="*/ 292624 h 479603"/>
                  <a:gd name="connsiteX12" fmla="*/ 1534432 w 1539390"/>
                  <a:gd name="connsiteY12" fmla="*/ 187849 h 479603"/>
                  <a:gd name="connsiteX13" fmla="*/ 1493951 w 1539390"/>
                  <a:gd name="connsiteY13" fmla="*/ 109268 h 479603"/>
                  <a:gd name="connsiteX14" fmla="*/ 1351076 w 1539390"/>
                  <a:gd name="connsiteY14" fmla="*/ 71168 h 479603"/>
                  <a:gd name="connsiteX15" fmla="*/ 1267732 w 1539390"/>
                  <a:gd name="connsiteY15" fmla="*/ 75930 h 479603"/>
                  <a:gd name="connsiteX16" fmla="*/ 1227251 w 1539390"/>
                  <a:gd name="connsiteY16" fmla="*/ 106886 h 479603"/>
                  <a:gd name="connsiteX17" fmla="*/ 1251063 w 1539390"/>
                  <a:gd name="connsiteY17" fmla="*/ 202136 h 479603"/>
                  <a:gd name="connsiteX18" fmla="*/ 1248682 w 1539390"/>
                  <a:gd name="connsiteY18" fmla="*/ 278336 h 479603"/>
                  <a:gd name="connsiteX19" fmla="*/ 1177245 w 1539390"/>
                  <a:gd name="connsiteY19" fmla="*/ 354536 h 479603"/>
                  <a:gd name="connsiteX20" fmla="*/ 1053420 w 1539390"/>
                  <a:gd name="connsiteY20" fmla="*/ 345011 h 479603"/>
                  <a:gd name="connsiteX21" fmla="*/ 831963 w 1539390"/>
                  <a:gd name="connsiteY21" fmla="*/ 271193 h 479603"/>
                  <a:gd name="connsiteX22" fmla="*/ 608126 w 1539390"/>
                  <a:gd name="connsiteY22" fmla="*/ 171180 h 479603"/>
                  <a:gd name="connsiteX23" fmla="*/ 389051 w 1539390"/>
                  <a:gd name="connsiteY23" fmla="*/ 90218 h 479603"/>
                  <a:gd name="connsiteX24" fmla="*/ 186645 w 1539390"/>
                  <a:gd name="connsiteY24" fmla="*/ 35449 h 479603"/>
                  <a:gd name="connsiteX25" fmla="*/ 12813 w 1539390"/>
                  <a:gd name="connsiteY25" fmla="*/ 2111 h 479603"/>
                  <a:gd name="connsiteX0" fmla="*/ 12813 w 1539390"/>
                  <a:gd name="connsiteY0" fmla="*/ 2111 h 467725"/>
                  <a:gd name="connsiteX1" fmla="*/ 12814 w 1539390"/>
                  <a:gd name="connsiteY1" fmla="*/ 97361 h 467725"/>
                  <a:gd name="connsiteX2" fmla="*/ 8051 w 1539390"/>
                  <a:gd name="connsiteY2" fmla="*/ 190230 h 467725"/>
                  <a:gd name="connsiteX3" fmla="*/ 134257 w 1539390"/>
                  <a:gd name="connsiteY3" fmla="*/ 209280 h 467725"/>
                  <a:gd name="connsiteX4" fmla="*/ 324757 w 1539390"/>
                  <a:gd name="connsiteY4" fmla="*/ 242618 h 467725"/>
                  <a:gd name="connsiteX5" fmla="*/ 500970 w 1539390"/>
                  <a:gd name="connsiteY5" fmla="*/ 283099 h 467725"/>
                  <a:gd name="connsiteX6" fmla="*/ 710520 w 1539390"/>
                  <a:gd name="connsiteY6" fmla="*/ 347393 h 467725"/>
                  <a:gd name="connsiteX7" fmla="*/ 841488 w 1539390"/>
                  <a:gd name="connsiteY7" fmla="*/ 409305 h 467725"/>
                  <a:gd name="connsiteX8" fmla="*/ 1010558 w 1539390"/>
                  <a:gd name="connsiteY8" fmla="*/ 456930 h 467725"/>
                  <a:gd name="connsiteX9" fmla="*/ 1186770 w 1539390"/>
                  <a:gd name="connsiteY9" fmla="*/ 461693 h 467725"/>
                  <a:gd name="connsiteX10" fmla="*/ 1410607 w 1539390"/>
                  <a:gd name="connsiteY10" fmla="*/ 385493 h 467725"/>
                  <a:gd name="connsiteX11" fmla="*/ 1524907 w 1539390"/>
                  <a:gd name="connsiteY11" fmla="*/ 292624 h 467725"/>
                  <a:gd name="connsiteX12" fmla="*/ 1534432 w 1539390"/>
                  <a:gd name="connsiteY12" fmla="*/ 187849 h 467725"/>
                  <a:gd name="connsiteX13" fmla="*/ 1493951 w 1539390"/>
                  <a:gd name="connsiteY13" fmla="*/ 109268 h 467725"/>
                  <a:gd name="connsiteX14" fmla="*/ 1351076 w 1539390"/>
                  <a:gd name="connsiteY14" fmla="*/ 71168 h 467725"/>
                  <a:gd name="connsiteX15" fmla="*/ 1267732 w 1539390"/>
                  <a:gd name="connsiteY15" fmla="*/ 75930 h 467725"/>
                  <a:gd name="connsiteX16" fmla="*/ 1227251 w 1539390"/>
                  <a:gd name="connsiteY16" fmla="*/ 106886 h 467725"/>
                  <a:gd name="connsiteX17" fmla="*/ 1251063 w 1539390"/>
                  <a:gd name="connsiteY17" fmla="*/ 202136 h 467725"/>
                  <a:gd name="connsiteX18" fmla="*/ 1248682 w 1539390"/>
                  <a:gd name="connsiteY18" fmla="*/ 278336 h 467725"/>
                  <a:gd name="connsiteX19" fmla="*/ 1177245 w 1539390"/>
                  <a:gd name="connsiteY19" fmla="*/ 354536 h 467725"/>
                  <a:gd name="connsiteX20" fmla="*/ 1053420 w 1539390"/>
                  <a:gd name="connsiteY20" fmla="*/ 345011 h 467725"/>
                  <a:gd name="connsiteX21" fmla="*/ 831963 w 1539390"/>
                  <a:gd name="connsiteY21" fmla="*/ 271193 h 467725"/>
                  <a:gd name="connsiteX22" fmla="*/ 608126 w 1539390"/>
                  <a:gd name="connsiteY22" fmla="*/ 171180 h 467725"/>
                  <a:gd name="connsiteX23" fmla="*/ 389051 w 1539390"/>
                  <a:gd name="connsiteY23" fmla="*/ 90218 h 467725"/>
                  <a:gd name="connsiteX24" fmla="*/ 186645 w 1539390"/>
                  <a:gd name="connsiteY24" fmla="*/ 35449 h 467725"/>
                  <a:gd name="connsiteX25" fmla="*/ 12813 w 1539390"/>
                  <a:gd name="connsiteY25" fmla="*/ 2111 h 467725"/>
                  <a:gd name="connsiteX0" fmla="*/ 12813 w 1539390"/>
                  <a:gd name="connsiteY0" fmla="*/ 2111 h 467725"/>
                  <a:gd name="connsiteX1" fmla="*/ 12814 w 1539390"/>
                  <a:gd name="connsiteY1" fmla="*/ 97361 h 467725"/>
                  <a:gd name="connsiteX2" fmla="*/ 8051 w 1539390"/>
                  <a:gd name="connsiteY2" fmla="*/ 190230 h 467725"/>
                  <a:gd name="connsiteX3" fmla="*/ 134257 w 1539390"/>
                  <a:gd name="connsiteY3" fmla="*/ 209280 h 467725"/>
                  <a:gd name="connsiteX4" fmla="*/ 324757 w 1539390"/>
                  <a:gd name="connsiteY4" fmla="*/ 242618 h 467725"/>
                  <a:gd name="connsiteX5" fmla="*/ 500970 w 1539390"/>
                  <a:gd name="connsiteY5" fmla="*/ 283099 h 467725"/>
                  <a:gd name="connsiteX6" fmla="*/ 710520 w 1539390"/>
                  <a:gd name="connsiteY6" fmla="*/ 347393 h 467725"/>
                  <a:gd name="connsiteX7" fmla="*/ 872444 w 1539390"/>
                  <a:gd name="connsiteY7" fmla="*/ 409305 h 467725"/>
                  <a:gd name="connsiteX8" fmla="*/ 1010558 w 1539390"/>
                  <a:gd name="connsiteY8" fmla="*/ 456930 h 467725"/>
                  <a:gd name="connsiteX9" fmla="*/ 1186770 w 1539390"/>
                  <a:gd name="connsiteY9" fmla="*/ 461693 h 467725"/>
                  <a:gd name="connsiteX10" fmla="*/ 1410607 w 1539390"/>
                  <a:gd name="connsiteY10" fmla="*/ 385493 h 467725"/>
                  <a:gd name="connsiteX11" fmla="*/ 1524907 w 1539390"/>
                  <a:gd name="connsiteY11" fmla="*/ 292624 h 467725"/>
                  <a:gd name="connsiteX12" fmla="*/ 1534432 w 1539390"/>
                  <a:gd name="connsiteY12" fmla="*/ 187849 h 467725"/>
                  <a:gd name="connsiteX13" fmla="*/ 1493951 w 1539390"/>
                  <a:gd name="connsiteY13" fmla="*/ 109268 h 467725"/>
                  <a:gd name="connsiteX14" fmla="*/ 1351076 w 1539390"/>
                  <a:gd name="connsiteY14" fmla="*/ 71168 h 467725"/>
                  <a:gd name="connsiteX15" fmla="*/ 1267732 w 1539390"/>
                  <a:gd name="connsiteY15" fmla="*/ 75930 h 467725"/>
                  <a:gd name="connsiteX16" fmla="*/ 1227251 w 1539390"/>
                  <a:gd name="connsiteY16" fmla="*/ 106886 h 467725"/>
                  <a:gd name="connsiteX17" fmla="*/ 1251063 w 1539390"/>
                  <a:gd name="connsiteY17" fmla="*/ 202136 h 467725"/>
                  <a:gd name="connsiteX18" fmla="*/ 1248682 w 1539390"/>
                  <a:gd name="connsiteY18" fmla="*/ 278336 h 467725"/>
                  <a:gd name="connsiteX19" fmla="*/ 1177245 w 1539390"/>
                  <a:gd name="connsiteY19" fmla="*/ 354536 h 467725"/>
                  <a:gd name="connsiteX20" fmla="*/ 1053420 w 1539390"/>
                  <a:gd name="connsiteY20" fmla="*/ 345011 h 467725"/>
                  <a:gd name="connsiteX21" fmla="*/ 831963 w 1539390"/>
                  <a:gd name="connsiteY21" fmla="*/ 271193 h 467725"/>
                  <a:gd name="connsiteX22" fmla="*/ 608126 w 1539390"/>
                  <a:gd name="connsiteY22" fmla="*/ 171180 h 467725"/>
                  <a:gd name="connsiteX23" fmla="*/ 389051 w 1539390"/>
                  <a:gd name="connsiteY23" fmla="*/ 90218 h 467725"/>
                  <a:gd name="connsiteX24" fmla="*/ 186645 w 1539390"/>
                  <a:gd name="connsiteY24" fmla="*/ 35449 h 467725"/>
                  <a:gd name="connsiteX25" fmla="*/ 12813 w 1539390"/>
                  <a:gd name="connsiteY25" fmla="*/ 2111 h 467725"/>
                  <a:gd name="connsiteX0" fmla="*/ 12813 w 1539390"/>
                  <a:gd name="connsiteY0" fmla="*/ 2111 h 465061"/>
                  <a:gd name="connsiteX1" fmla="*/ 12814 w 1539390"/>
                  <a:gd name="connsiteY1" fmla="*/ 97361 h 465061"/>
                  <a:gd name="connsiteX2" fmla="*/ 8051 w 1539390"/>
                  <a:gd name="connsiteY2" fmla="*/ 190230 h 465061"/>
                  <a:gd name="connsiteX3" fmla="*/ 134257 w 1539390"/>
                  <a:gd name="connsiteY3" fmla="*/ 209280 h 465061"/>
                  <a:gd name="connsiteX4" fmla="*/ 324757 w 1539390"/>
                  <a:gd name="connsiteY4" fmla="*/ 242618 h 465061"/>
                  <a:gd name="connsiteX5" fmla="*/ 500970 w 1539390"/>
                  <a:gd name="connsiteY5" fmla="*/ 283099 h 465061"/>
                  <a:gd name="connsiteX6" fmla="*/ 710520 w 1539390"/>
                  <a:gd name="connsiteY6" fmla="*/ 347393 h 465061"/>
                  <a:gd name="connsiteX7" fmla="*/ 872444 w 1539390"/>
                  <a:gd name="connsiteY7" fmla="*/ 409305 h 465061"/>
                  <a:gd name="connsiteX8" fmla="*/ 1010558 w 1539390"/>
                  <a:gd name="connsiteY8" fmla="*/ 447405 h 465061"/>
                  <a:gd name="connsiteX9" fmla="*/ 1186770 w 1539390"/>
                  <a:gd name="connsiteY9" fmla="*/ 461693 h 465061"/>
                  <a:gd name="connsiteX10" fmla="*/ 1410607 w 1539390"/>
                  <a:gd name="connsiteY10" fmla="*/ 385493 h 465061"/>
                  <a:gd name="connsiteX11" fmla="*/ 1524907 w 1539390"/>
                  <a:gd name="connsiteY11" fmla="*/ 292624 h 465061"/>
                  <a:gd name="connsiteX12" fmla="*/ 1534432 w 1539390"/>
                  <a:gd name="connsiteY12" fmla="*/ 187849 h 465061"/>
                  <a:gd name="connsiteX13" fmla="*/ 1493951 w 1539390"/>
                  <a:gd name="connsiteY13" fmla="*/ 109268 h 465061"/>
                  <a:gd name="connsiteX14" fmla="*/ 1351076 w 1539390"/>
                  <a:gd name="connsiteY14" fmla="*/ 71168 h 465061"/>
                  <a:gd name="connsiteX15" fmla="*/ 1267732 w 1539390"/>
                  <a:gd name="connsiteY15" fmla="*/ 75930 h 465061"/>
                  <a:gd name="connsiteX16" fmla="*/ 1227251 w 1539390"/>
                  <a:gd name="connsiteY16" fmla="*/ 106886 h 465061"/>
                  <a:gd name="connsiteX17" fmla="*/ 1251063 w 1539390"/>
                  <a:gd name="connsiteY17" fmla="*/ 202136 h 465061"/>
                  <a:gd name="connsiteX18" fmla="*/ 1248682 w 1539390"/>
                  <a:gd name="connsiteY18" fmla="*/ 278336 h 465061"/>
                  <a:gd name="connsiteX19" fmla="*/ 1177245 w 1539390"/>
                  <a:gd name="connsiteY19" fmla="*/ 354536 h 465061"/>
                  <a:gd name="connsiteX20" fmla="*/ 1053420 w 1539390"/>
                  <a:gd name="connsiteY20" fmla="*/ 345011 h 465061"/>
                  <a:gd name="connsiteX21" fmla="*/ 831963 w 1539390"/>
                  <a:gd name="connsiteY21" fmla="*/ 271193 h 465061"/>
                  <a:gd name="connsiteX22" fmla="*/ 608126 w 1539390"/>
                  <a:gd name="connsiteY22" fmla="*/ 171180 h 465061"/>
                  <a:gd name="connsiteX23" fmla="*/ 389051 w 1539390"/>
                  <a:gd name="connsiteY23" fmla="*/ 90218 h 465061"/>
                  <a:gd name="connsiteX24" fmla="*/ 186645 w 1539390"/>
                  <a:gd name="connsiteY24" fmla="*/ 35449 h 465061"/>
                  <a:gd name="connsiteX25" fmla="*/ 12813 w 1539390"/>
                  <a:gd name="connsiteY25" fmla="*/ 2111 h 465061"/>
                  <a:gd name="connsiteX0" fmla="*/ 11598 w 1542937"/>
                  <a:gd name="connsiteY0" fmla="*/ 2173 h 465123"/>
                  <a:gd name="connsiteX1" fmla="*/ 16361 w 1542937"/>
                  <a:gd name="connsiteY1" fmla="*/ 97423 h 465123"/>
                  <a:gd name="connsiteX2" fmla="*/ 11598 w 1542937"/>
                  <a:gd name="connsiteY2" fmla="*/ 190292 h 465123"/>
                  <a:gd name="connsiteX3" fmla="*/ 137804 w 1542937"/>
                  <a:gd name="connsiteY3" fmla="*/ 209342 h 465123"/>
                  <a:gd name="connsiteX4" fmla="*/ 328304 w 1542937"/>
                  <a:gd name="connsiteY4" fmla="*/ 242680 h 465123"/>
                  <a:gd name="connsiteX5" fmla="*/ 504517 w 1542937"/>
                  <a:gd name="connsiteY5" fmla="*/ 283161 h 465123"/>
                  <a:gd name="connsiteX6" fmla="*/ 714067 w 1542937"/>
                  <a:gd name="connsiteY6" fmla="*/ 347455 h 465123"/>
                  <a:gd name="connsiteX7" fmla="*/ 875991 w 1542937"/>
                  <a:gd name="connsiteY7" fmla="*/ 409367 h 465123"/>
                  <a:gd name="connsiteX8" fmla="*/ 1014105 w 1542937"/>
                  <a:gd name="connsiteY8" fmla="*/ 447467 h 465123"/>
                  <a:gd name="connsiteX9" fmla="*/ 1190317 w 1542937"/>
                  <a:gd name="connsiteY9" fmla="*/ 461755 h 465123"/>
                  <a:gd name="connsiteX10" fmla="*/ 1414154 w 1542937"/>
                  <a:gd name="connsiteY10" fmla="*/ 385555 h 465123"/>
                  <a:gd name="connsiteX11" fmla="*/ 1528454 w 1542937"/>
                  <a:gd name="connsiteY11" fmla="*/ 292686 h 465123"/>
                  <a:gd name="connsiteX12" fmla="*/ 1537979 w 1542937"/>
                  <a:gd name="connsiteY12" fmla="*/ 187911 h 465123"/>
                  <a:gd name="connsiteX13" fmla="*/ 1497498 w 1542937"/>
                  <a:gd name="connsiteY13" fmla="*/ 109330 h 465123"/>
                  <a:gd name="connsiteX14" fmla="*/ 1354623 w 1542937"/>
                  <a:gd name="connsiteY14" fmla="*/ 71230 h 465123"/>
                  <a:gd name="connsiteX15" fmla="*/ 1271279 w 1542937"/>
                  <a:gd name="connsiteY15" fmla="*/ 75992 h 465123"/>
                  <a:gd name="connsiteX16" fmla="*/ 1230798 w 1542937"/>
                  <a:gd name="connsiteY16" fmla="*/ 106948 h 465123"/>
                  <a:gd name="connsiteX17" fmla="*/ 1254610 w 1542937"/>
                  <a:gd name="connsiteY17" fmla="*/ 202198 h 465123"/>
                  <a:gd name="connsiteX18" fmla="*/ 1252229 w 1542937"/>
                  <a:gd name="connsiteY18" fmla="*/ 278398 h 465123"/>
                  <a:gd name="connsiteX19" fmla="*/ 1180792 w 1542937"/>
                  <a:gd name="connsiteY19" fmla="*/ 354598 h 465123"/>
                  <a:gd name="connsiteX20" fmla="*/ 1056967 w 1542937"/>
                  <a:gd name="connsiteY20" fmla="*/ 345073 h 465123"/>
                  <a:gd name="connsiteX21" fmla="*/ 835510 w 1542937"/>
                  <a:gd name="connsiteY21" fmla="*/ 271255 h 465123"/>
                  <a:gd name="connsiteX22" fmla="*/ 611673 w 1542937"/>
                  <a:gd name="connsiteY22" fmla="*/ 171242 h 465123"/>
                  <a:gd name="connsiteX23" fmla="*/ 392598 w 1542937"/>
                  <a:gd name="connsiteY23" fmla="*/ 90280 h 465123"/>
                  <a:gd name="connsiteX24" fmla="*/ 190192 w 1542937"/>
                  <a:gd name="connsiteY24" fmla="*/ 35511 h 465123"/>
                  <a:gd name="connsiteX25" fmla="*/ 11598 w 1542937"/>
                  <a:gd name="connsiteY25" fmla="*/ 2173 h 465123"/>
                  <a:gd name="connsiteX0" fmla="*/ 21638 w 1552977"/>
                  <a:gd name="connsiteY0" fmla="*/ 1925 h 464875"/>
                  <a:gd name="connsiteX1" fmla="*/ 2588 w 1552977"/>
                  <a:gd name="connsiteY1" fmla="*/ 92412 h 464875"/>
                  <a:gd name="connsiteX2" fmla="*/ 21638 w 1552977"/>
                  <a:gd name="connsiteY2" fmla="*/ 190044 h 464875"/>
                  <a:gd name="connsiteX3" fmla="*/ 147844 w 1552977"/>
                  <a:gd name="connsiteY3" fmla="*/ 209094 h 464875"/>
                  <a:gd name="connsiteX4" fmla="*/ 338344 w 1552977"/>
                  <a:gd name="connsiteY4" fmla="*/ 242432 h 464875"/>
                  <a:gd name="connsiteX5" fmla="*/ 514557 w 1552977"/>
                  <a:gd name="connsiteY5" fmla="*/ 282913 h 464875"/>
                  <a:gd name="connsiteX6" fmla="*/ 724107 w 1552977"/>
                  <a:gd name="connsiteY6" fmla="*/ 347207 h 464875"/>
                  <a:gd name="connsiteX7" fmla="*/ 886031 w 1552977"/>
                  <a:gd name="connsiteY7" fmla="*/ 409119 h 464875"/>
                  <a:gd name="connsiteX8" fmla="*/ 1024145 w 1552977"/>
                  <a:gd name="connsiteY8" fmla="*/ 447219 h 464875"/>
                  <a:gd name="connsiteX9" fmla="*/ 1200357 w 1552977"/>
                  <a:gd name="connsiteY9" fmla="*/ 461507 h 464875"/>
                  <a:gd name="connsiteX10" fmla="*/ 1424194 w 1552977"/>
                  <a:gd name="connsiteY10" fmla="*/ 385307 h 464875"/>
                  <a:gd name="connsiteX11" fmla="*/ 1538494 w 1552977"/>
                  <a:gd name="connsiteY11" fmla="*/ 292438 h 464875"/>
                  <a:gd name="connsiteX12" fmla="*/ 1548019 w 1552977"/>
                  <a:gd name="connsiteY12" fmla="*/ 187663 h 464875"/>
                  <a:gd name="connsiteX13" fmla="*/ 1507538 w 1552977"/>
                  <a:gd name="connsiteY13" fmla="*/ 109082 h 464875"/>
                  <a:gd name="connsiteX14" fmla="*/ 1364663 w 1552977"/>
                  <a:gd name="connsiteY14" fmla="*/ 70982 h 464875"/>
                  <a:gd name="connsiteX15" fmla="*/ 1281319 w 1552977"/>
                  <a:gd name="connsiteY15" fmla="*/ 75744 h 464875"/>
                  <a:gd name="connsiteX16" fmla="*/ 1240838 w 1552977"/>
                  <a:gd name="connsiteY16" fmla="*/ 106700 h 464875"/>
                  <a:gd name="connsiteX17" fmla="*/ 1264650 w 1552977"/>
                  <a:gd name="connsiteY17" fmla="*/ 201950 h 464875"/>
                  <a:gd name="connsiteX18" fmla="*/ 1262269 w 1552977"/>
                  <a:gd name="connsiteY18" fmla="*/ 278150 h 464875"/>
                  <a:gd name="connsiteX19" fmla="*/ 1190832 w 1552977"/>
                  <a:gd name="connsiteY19" fmla="*/ 354350 h 464875"/>
                  <a:gd name="connsiteX20" fmla="*/ 1067007 w 1552977"/>
                  <a:gd name="connsiteY20" fmla="*/ 344825 h 464875"/>
                  <a:gd name="connsiteX21" fmla="*/ 845550 w 1552977"/>
                  <a:gd name="connsiteY21" fmla="*/ 271007 h 464875"/>
                  <a:gd name="connsiteX22" fmla="*/ 621713 w 1552977"/>
                  <a:gd name="connsiteY22" fmla="*/ 170994 h 464875"/>
                  <a:gd name="connsiteX23" fmla="*/ 402638 w 1552977"/>
                  <a:gd name="connsiteY23" fmla="*/ 90032 h 464875"/>
                  <a:gd name="connsiteX24" fmla="*/ 200232 w 1552977"/>
                  <a:gd name="connsiteY24" fmla="*/ 35263 h 464875"/>
                  <a:gd name="connsiteX25" fmla="*/ 21638 w 1552977"/>
                  <a:gd name="connsiteY25" fmla="*/ 1925 h 464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552977" h="464875">
                    <a:moveTo>
                      <a:pt x="21638" y="1925"/>
                    </a:moveTo>
                    <a:cubicBezTo>
                      <a:pt x="-11303" y="11450"/>
                      <a:pt x="3382" y="61059"/>
                      <a:pt x="2588" y="92412"/>
                    </a:cubicBezTo>
                    <a:cubicBezTo>
                      <a:pt x="1794" y="123765"/>
                      <a:pt x="-2571" y="170597"/>
                      <a:pt x="21638" y="190044"/>
                    </a:cubicBezTo>
                    <a:cubicBezTo>
                      <a:pt x="45847" y="209491"/>
                      <a:pt x="95060" y="200363"/>
                      <a:pt x="147844" y="209094"/>
                    </a:cubicBezTo>
                    <a:cubicBezTo>
                      <a:pt x="200628" y="217825"/>
                      <a:pt x="277225" y="230129"/>
                      <a:pt x="338344" y="242432"/>
                    </a:cubicBezTo>
                    <a:cubicBezTo>
                      <a:pt x="399463" y="254735"/>
                      <a:pt x="450263" y="265451"/>
                      <a:pt x="514557" y="282913"/>
                    </a:cubicBezTo>
                    <a:cubicBezTo>
                      <a:pt x="578851" y="300376"/>
                      <a:pt x="662195" y="326173"/>
                      <a:pt x="724107" y="347207"/>
                    </a:cubicBezTo>
                    <a:cubicBezTo>
                      <a:pt x="786019" y="368241"/>
                      <a:pt x="836025" y="392450"/>
                      <a:pt x="886031" y="409119"/>
                    </a:cubicBezTo>
                    <a:cubicBezTo>
                      <a:pt x="936037" y="425788"/>
                      <a:pt x="971757" y="438488"/>
                      <a:pt x="1024145" y="447219"/>
                    </a:cubicBezTo>
                    <a:cubicBezTo>
                      <a:pt x="1076533" y="455950"/>
                      <a:pt x="1133682" y="471826"/>
                      <a:pt x="1200357" y="461507"/>
                    </a:cubicBezTo>
                    <a:cubicBezTo>
                      <a:pt x="1267032" y="451188"/>
                      <a:pt x="1367838" y="413485"/>
                      <a:pt x="1424194" y="385307"/>
                    </a:cubicBezTo>
                    <a:cubicBezTo>
                      <a:pt x="1480550" y="357129"/>
                      <a:pt x="1517857" y="325379"/>
                      <a:pt x="1538494" y="292438"/>
                    </a:cubicBezTo>
                    <a:cubicBezTo>
                      <a:pt x="1559131" y="259497"/>
                      <a:pt x="1553178" y="218222"/>
                      <a:pt x="1548019" y="187663"/>
                    </a:cubicBezTo>
                    <a:cubicBezTo>
                      <a:pt x="1542860" y="157104"/>
                      <a:pt x="1538097" y="128529"/>
                      <a:pt x="1507538" y="109082"/>
                    </a:cubicBezTo>
                    <a:cubicBezTo>
                      <a:pt x="1476979" y="89635"/>
                      <a:pt x="1402366" y="76538"/>
                      <a:pt x="1364663" y="70982"/>
                    </a:cubicBezTo>
                    <a:cubicBezTo>
                      <a:pt x="1326960" y="65426"/>
                      <a:pt x="1301957" y="69791"/>
                      <a:pt x="1281319" y="75744"/>
                    </a:cubicBezTo>
                    <a:cubicBezTo>
                      <a:pt x="1260682" y="81697"/>
                      <a:pt x="1243616" y="85666"/>
                      <a:pt x="1240838" y="106700"/>
                    </a:cubicBezTo>
                    <a:cubicBezTo>
                      <a:pt x="1238060" y="127734"/>
                      <a:pt x="1261078" y="173375"/>
                      <a:pt x="1264650" y="201950"/>
                    </a:cubicBezTo>
                    <a:cubicBezTo>
                      <a:pt x="1268222" y="230525"/>
                      <a:pt x="1274572" y="252750"/>
                      <a:pt x="1262269" y="278150"/>
                    </a:cubicBezTo>
                    <a:cubicBezTo>
                      <a:pt x="1249966" y="303550"/>
                      <a:pt x="1223376" y="343238"/>
                      <a:pt x="1190832" y="354350"/>
                    </a:cubicBezTo>
                    <a:cubicBezTo>
                      <a:pt x="1158288" y="365462"/>
                      <a:pt x="1124554" y="358716"/>
                      <a:pt x="1067007" y="344825"/>
                    </a:cubicBezTo>
                    <a:cubicBezTo>
                      <a:pt x="1009460" y="330934"/>
                      <a:pt x="919766" y="299979"/>
                      <a:pt x="845550" y="271007"/>
                    </a:cubicBezTo>
                    <a:cubicBezTo>
                      <a:pt x="771334" y="242035"/>
                      <a:pt x="695532" y="201157"/>
                      <a:pt x="621713" y="170994"/>
                    </a:cubicBezTo>
                    <a:cubicBezTo>
                      <a:pt x="547894" y="140831"/>
                      <a:pt x="472885" y="112654"/>
                      <a:pt x="402638" y="90032"/>
                    </a:cubicBezTo>
                    <a:cubicBezTo>
                      <a:pt x="332391" y="67410"/>
                      <a:pt x="263732" y="49947"/>
                      <a:pt x="200232" y="35263"/>
                    </a:cubicBezTo>
                    <a:cubicBezTo>
                      <a:pt x="136732" y="20579"/>
                      <a:pt x="54579" y="-7600"/>
                      <a:pt x="21638" y="1925"/>
                    </a:cubicBezTo>
                    <a:close/>
                  </a:path>
                </a:pathLst>
              </a:custGeom>
              <a:solidFill>
                <a:srgbClr val="5DA6E9"/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8" name="Полилиния: фигура 207">
                <a:extLst>
                  <a:ext uri="{FF2B5EF4-FFF2-40B4-BE49-F238E27FC236}">
                    <a16:creationId xmlns="" xmlns:a16="http://schemas.microsoft.com/office/drawing/2014/main" id="{9F9F4682-F594-4881-B3DD-F950DDAAD4E0}"/>
                  </a:ext>
                </a:extLst>
              </p:cNvPr>
              <p:cNvSpPr/>
              <p:nvPr/>
            </p:nvSpPr>
            <p:spPr>
              <a:xfrm flipH="1">
                <a:off x="3849368" y="3699439"/>
                <a:ext cx="1539390" cy="465061"/>
              </a:xfrm>
              <a:custGeom>
                <a:avLst/>
                <a:gdLst>
                  <a:gd name="connsiteX0" fmla="*/ 21133 w 1547710"/>
                  <a:gd name="connsiteY0" fmla="*/ 7762 h 485254"/>
                  <a:gd name="connsiteX1" fmla="*/ 16371 w 1547710"/>
                  <a:gd name="connsiteY1" fmla="*/ 195881 h 485254"/>
                  <a:gd name="connsiteX2" fmla="*/ 142577 w 1547710"/>
                  <a:gd name="connsiteY2" fmla="*/ 214931 h 485254"/>
                  <a:gd name="connsiteX3" fmla="*/ 333077 w 1547710"/>
                  <a:gd name="connsiteY3" fmla="*/ 248269 h 485254"/>
                  <a:gd name="connsiteX4" fmla="*/ 509290 w 1547710"/>
                  <a:gd name="connsiteY4" fmla="*/ 288750 h 485254"/>
                  <a:gd name="connsiteX5" fmla="*/ 718840 w 1547710"/>
                  <a:gd name="connsiteY5" fmla="*/ 353044 h 485254"/>
                  <a:gd name="connsiteX6" fmla="*/ 849808 w 1547710"/>
                  <a:gd name="connsiteY6" fmla="*/ 414956 h 485254"/>
                  <a:gd name="connsiteX7" fmla="*/ 1004590 w 1547710"/>
                  <a:gd name="connsiteY7" fmla="*/ 481631 h 485254"/>
                  <a:gd name="connsiteX8" fmla="*/ 1195090 w 1547710"/>
                  <a:gd name="connsiteY8" fmla="*/ 467344 h 485254"/>
                  <a:gd name="connsiteX9" fmla="*/ 1418927 w 1547710"/>
                  <a:gd name="connsiteY9" fmla="*/ 391144 h 485254"/>
                  <a:gd name="connsiteX10" fmla="*/ 1533227 w 1547710"/>
                  <a:gd name="connsiteY10" fmla="*/ 298275 h 485254"/>
                  <a:gd name="connsiteX11" fmla="*/ 1542752 w 1547710"/>
                  <a:gd name="connsiteY11" fmla="*/ 193500 h 485254"/>
                  <a:gd name="connsiteX12" fmla="*/ 1502271 w 1547710"/>
                  <a:gd name="connsiteY12" fmla="*/ 114919 h 485254"/>
                  <a:gd name="connsiteX13" fmla="*/ 1359396 w 1547710"/>
                  <a:gd name="connsiteY13" fmla="*/ 76819 h 485254"/>
                  <a:gd name="connsiteX14" fmla="*/ 1276052 w 1547710"/>
                  <a:gd name="connsiteY14" fmla="*/ 81581 h 485254"/>
                  <a:gd name="connsiteX15" fmla="*/ 1235571 w 1547710"/>
                  <a:gd name="connsiteY15" fmla="*/ 112537 h 485254"/>
                  <a:gd name="connsiteX16" fmla="*/ 1259383 w 1547710"/>
                  <a:gd name="connsiteY16" fmla="*/ 207787 h 485254"/>
                  <a:gd name="connsiteX17" fmla="*/ 1257002 w 1547710"/>
                  <a:gd name="connsiteY17" fmla="*/ 283987 h 485254"/>
                  <a:gd name="connsiteX18" fmla="*/ 1185565 w 1547710"/>
                  <a:gd name="connsiteY18" fmla="*/ 360187 h 485254"/>
                  <a:gd name="connsiteX19" fmla="*/ 1061740 w 1547710"/>
                  <a:gd name="connsiteY19" fmla="*/ 350662 h 485254"/>
                  <a:gd name="connsiteX20" fmla="*/ 840283 w 1547710"/>
                  <a:gd name="connsiteY20" fmla="*/ 276844 h 485254"/>
                  <a:gd name="connsiteX21" fmla="*/ 616446 w 1547710"/>
                  <a:gd name="connsiteY21" fmla="*/ 176831 h 485254"/>
                  <a:gd name="connsiteX22" fmla="*/ 397371 w 1547710"/>
                  <a:gd name="connsiteY22" fmla="*/ 95869 h 485254"/>
                  <a:gd name="connsiteX23" fmla="*/ 194965 w 1547710"/>
                  <a:gd name="connsiteY23" fmla="*/ 41100 h 485254"/>
                  <a:gd name="connsiteX24" fmla="*/ 21133 w 1547710"/>
                  <a:gd name="connsiteY24" fmla="*/ 7762 h 485254"/>
                  <a:gd name="connsiteX0" fmla="*/ 21133 w 1547710"/>
                  <a:gd name="connsiteY0" fmla="*/ 7762 h 485254"/>
                  <a:gd name="connsiteX1" fmla="*/ 16371 w 1547710"/>
                  <a:gd name="connsiteY1" fmla="*/ 195881 h 485254"/>
                  <a:gd name="connsiteX2" fmla="*/ 142577 w 1547710"/>
                  <a:gd name="connsiteY2" fmla="*/ 214931 h 485254"/>
                  <a:gd name="connsiteX3" fmla="*/ 333077 w 1547710"/>
                  <a:gd name="connsiteY3" fmla="*/ 248269 h 485254"/>
                  <a:gd name="connsiteX4" fmla="*/ 509290 w 1547710"/>
                  <a:gd name="connsiteY4" fmla="*/ 288750 h 485254"/>
                  <a:gd name="connsiteX5" fmla="*/ 718840 w 1547710"/>
                  <a:gd name="connsiteY5" fmla="*/ 353044 h 485254"/>
                  <a:gd name="connsiteX6" fmla="*/ 849808 w 1547710"/>
                  <a:gd name="connsiteY6" fmla="*/ 414956 h 485254"/>
                  <a:gd name="connsiteX7" fmla="*/ 1004590 w 1547710"/>
                  <a:gd name="connsiteY7" fmla="*/ 481631 h 485254"/>
                  <a:gd name="connsiteX8" fmla="*/ 1195090 w 1547710"/>
                  <a:gd name="connsiteY8" fmla="*/ 467344 h 485254"/>
                  <a:gd name="connsiteX9" fmla="*/ 1418927 w 1547710"/>
                  <a:gd name="connsiteY9" fmla="*/ 391144 h 485254"/>
                  <a:gd name="connsiteX10" fmla="*/ 1533227 w 1547710"/>
                  <a:gd name="connsiteY10" fmla="*/ 298275 h 485254"/>
                  <a:gd name="connsiteX11" fmla="*/ 1542752 w 1547710"/>
                  <a:gd name="connsiteY11" fmla="*/ 193500 h 485254"/>
                  <a:gd name="connsiteX12" fmla="*/ 1502271 w 1547710"/>
                  <a:gd name="connsiteY12" fmla="*/ 114919 h 485254"/>
                  <a:gd name="connsiteX13" fmla="*/ 1359396 w 1547710"/>
                  <a:gd name="connsiteY13" fmla="*/ 76819 h 485254"/>
                  <a:gd name="connsiteX14" fmla="*/ 1276052 w 1547710"/>
                  <a:gd name="connsiteY14" fmla="*/ 81581 h 485254"/>
                  <a:gd name="connsiteX15" fmla="*/ 1235571 w 1547710"/>
                  <a:gd name="connsiteY15" fmla="*/ 112537 h 485254"/>
                  <a:gd name="connsiteX16" fmla="*/ 1259383 w 1547710"/>
                  <a:gd name="connsiteY16" fmla="*/ 207787 h 485254"/>
                  <a:gd name="connsiteX17" fmla="*/ 1257002 w 1547710"/>
                  <a:gd name="connsiteY17" fmla="*/ 283987 h 485254"/>
                  <a:gd name="connsiteX18" fmla="*/ 1185565 w 1547710"/>
                  <a:gd name="connsiteY18" fmla="*/ 360187 h 485254"/>
                  <a:gd name="connsiteX19" fmla="*/ 1061740 w 1547710"/>
                  <a:gd name="connsiteY19" fmla="*/ 350662 h 485254"/>
                  <a:gd name="connsiteX20" fmla="*/ 840283 w 1547710"/>
                  <a:gd name="connsiteY20" fmla="*/ 276844 h 485254"/>
                  <a:gd name="connsiteX21" fmla="*/ 616446 w 1547710"/>
                  <a:gd name="connsiteY21" fmla="*/ 176831 h 485254"/>
                  <a:gd name="connsiteX22" fmla="*/ 397371 w 1547710"/>
                  <a:gd name="connsiteY22" fmla="*/ 95869 h 485254"/>
                  <a:gd name="connsiteX23" fmla="*/ 194965 w 1547710"/>
                  <a:gd name="connsiteY23" fmla="*/ 41100 h 485254"/>
                  <a:gd name="connsiteX24" fmla="*/ 21133 w 1547710"/>
                  <a:gd name="connsiteY24" fmla="*/ 7762 h 485254"/>
                  <a:gd name="connsiteX0" fmla="*/ 14281 w 1540858"/>
                  <a:gd name="connsiteY0" fmla="*/ 7762 h 485254"/>
                  <a:gd name="connsiteX1" fmla="*/ 9519 w 1540858"/>
                  <a:gd name="connsiteY1" fmla="*/ 195881 h 485254"/>
                  <a:gd name="connsiteX2" fmla="*/ 135725 w 1540858"/>
                  <a:gd name="connsiteY2" fmla="*/ 214931 h 485254"/>
                  <a:gd name="connsiteX3" fmla="*/ 326225 w 1540858"/>
                  <a:gd name="connsiteY3" fmla="*/ 248269 h 485254"/>
                  <a:gd name="connsiteX4" fmla="*/ 502438 w 1540858"/>
                  <a:gd name="connsiteY4" fmla="*/ 288750 h 485254"/>
                  <a:gd name="connsiteX5" fmla="*/ 711988 w 1540858"/>
                  <a:gd name="connsiteY5" fmla="*/ 353044 h 485254"/>
                  <a:gd name="connsiteX6" fmla="*/ 842956 w 1540858"/>
                  <a:gd name="connsiteY6" fmla="*/ 414956 h 485254"/>
                  <a:gd name="connsiteX7" fmla="*/ 997738 w 1540858"/>
                  <a:gd name="connsiteY7" fmla="*/ 481631 h 485254"/>
                  <a:gd name="connsiteX8" fmla="*/ 1188238 w 1540858"/>
                  <a:gd name="connsiteY8" fmla="*/ 467344 h 485254"/>
                  <a:gd name="connsiteX9" fmla="*/ 1412075 w 1540858"/>
                  <a:gd name="connsiteY9" fmla="*/ 391144 h 485254"/>
                  <a:gd name="connsiteX10" fmla="*/ 1526375 w 1540858"/>
                  <a:gd name="connsiteY10" fmla="*/ 298275 h 485254"/>
                  <a:gd name="connsiteX11" fmla="*/ 1535900 w 1540858"/>
                  <a:gd name="connsiteY11" fmla="*/ 193500 h 485254"/>
                  <a:gd name="connsiteX12" fmla="*/ 1495419 w 1540858"/>
                  <a:gd name="connsiteY12" fmla="*/ 114919 h 485254"/>
                  <a:gd name="connsiteX13" fmla="*/ 1352544 w 1540858"/>
                  <a:gd name="connsiteY13" fmla="*/ 76819 h 485254"/>
                  <a:gd name="connsiteX14" fmla="*/ 1269200 w 1540858"/>
                  <a:gd name="connsiteY14" fmla="*/ 81581 h 485254"/>
                  <a:gd name="connsiteX15" fmla="*/ 1228719 w 1540858"/>
                  <a:gd name="connsiteY15" fmla="*/ 112537 h 485254"/>
                  <a:gd name="connsiteX16" fmla="*/ 1252531 w 1540858"/>
                  <a:gd name="connsiteY16" fmla="*/ 207787 h 485254"/>
                  <a:gd name="connsiteX17" fmla="*/ 1250150 w 1540858"/>
                  <a:gd name="connsiteY17" fmla="*/ 283987 h 485254"/>
                  <a:gd name="connsiteX18" fmla="*/ 1178713 w 1540858"/>
                  <a:gd name="connsiteY18" fmla="*/ 360187 h 485254"/>
                  <a:gd name="connsiteX19" fmla="*/ 1054888 w 1540858"/>
                  <a:gd name="connsiteY19" fmla="*/ 350662 h 485254"/>
                  <a:gd name="connsiteX20" fmla="*/ 833431 w 1540858"/>
                  <a:gd name="connsiteY20" fmla="*/ 276844 h 485254"/>
                  <a:gd name="connsiteX21" fmla="*/ 609594 w 1540858"/>
                  <a:gd name="connsiteY21" fmla="*/ 176831 h 485254"/>
                  <a:gd name="connsiteX22" fmla="*/ 390519 w 1540858"/>
                  <a:gd name="connsiteY22" fmla="*/ 95869 h 485254"/>
                  <a:gd name="connsiteX23" fmla="*/ 188113 w 1540858"/>
                  <a:gd name="connsiteY23" fmla="*/ 41100 h 485254"/>
                  <a:gd name="connsiteX24" fmla="*/ 14281 w 1540858"/>
                  <a:gd name="connsiteY24" fmla="*/ 7762 h 485254"/>
                  <a:gd name="connsiteX0" fmla="*/ 13142 w 1539719"/>
                  <a:gd name="connsiteY0" fmla="*/ 7762 h 485254"/>
                  <a:gd name="connsiteX1" fmla="*/ 8380 w 1539719"/>
                  <a:gd name="connsiteY1" fmla="*/ 195881 h 485254"/>
                  <a:gd name="connsiteX2" fmla="*/ 134586 w 1539719"/>
                  <a:gd name="connsiteY2" fmla="*/ 214931 h 485254"/>
                  <a:gd name="connsiteX3" fmla="*/ 325086 w 1539719"/>
                  <a:gd name="connsiteY3" fmla="*/ 248269 h 485254"/>
                  <a:gd name="connsiteX4" fmla="*/ 501299 w 1539719"/>
                  <a:gd name="connsiteY4" fmla="*/ 288750 h 485254"/>
                  <a:gd name="connsiteX5" fmla="*/ 710849 w 1539719"/>
                  <a:gd name="connsiteY5" fmla="*/ 353044 h 485254"/>
                  <a:gd name="connsiteX6" fmla="*/ 841817 w 1539719"/>
                  <a:gd name="connsiteY6" fmla="*/ 414956 h 485254"/>
                  <a:gd name="connsiteX7" fmla="*/ 996599 w 1539719"/>
                  <a:gd name="connsiteY7" fmla="*/ 481631 h 485254"/>
                  <a:gd name="connsiteX8" fmla="*/ 1187099 w 1539719"/>
                  <a:gd name="connsiteY8" fmla="*/ 467344 h 485254"/>
                  <a:gd name="connsiteX9" fmla="*/ 1410936 w 1539719"/>
                  <a:gd name="connsiteY9" fmla="*/ 391144 h 485254"/>
                  <a:gd name="connsiteX10" fmla="*/ 1525236 w 1539719"/>
                  <a:gd name="connsiteY10" fmla="*/ 298275 h 485254"/>
                  <a:gd name="connsiteX11" fmla="*/ 1534761 w 1539719"/>
                  <a:gd name="connsiteY11" fmla="*/ 193500 h 485254"/>
                  <a:gd name="connsiteX12" fmla="*/ 1494280 w 1539719"/>
                  <a:gd name="connsiteY12" fmla="*/ 114919 h 485254"/>
                  <a:gd name="connsiteX13" fmla="*/ 1351405 w 1539719"/>
                  <a:gd name="connsiteY13" fmla="*/ 76819 h 485254"/>
                  <a:gd name="connsiteX14" fmla="*/ 1268061 w 1539719"/>
                  <a:gd name="connsiteY14" fmla="*/ 81581 h 485254"/>
                  <a:gd name="connsiteX15" fmla="*/ 1227580 w 1539719"/>
                  <a:gd name="connsiteY15" fmla="*/ 112537 h 485254"/>
                  <a:gd name="connsiteX16" fmla="*/ 1251392 w 1539719"/>
                  <a:gd name="connsiteY16" fmla="*/ 207787 h 485254"/>
                  <a:gd name="connsiteX17" fmla="*/ 1249011 w 1539719"/>
                  <a:gd name="connsiteY17" fmla="*/ 283987 h 485254"/>
                  <a:gd name="connsiteX18" fmla="*/ 1177574 w 1539719"/>
                  <a:gd name="connsiteY18" fmla="*/ 360187 h 485254"/>
                  <a:gd name="connsiteX19" fmla="*/ 1053749 w 1539719"/>
                  <a:gd name="connsiteY19" fmla="*/ 350662 h 485254"/>
                  <a:gd name="connsiteX20" fmla="*/ 832292 w 1539719"/>
                  <a:gd name="connsiteY20" fmla="*/ 276844 h 485254"/>
                  <a:gd name="connsiteX21" fmla="*/ 608455 w 1539719"/>
                  <a:gd name="connsiteY21" fmla="*/ 176831 h 485254"/>
                  <a:gd name="connsiteX22" fmla="*/ 389380 w 1539719"/>
                  <a:gd name="connsiteY22" fmla="*/ 95869 h 485254"/>
                  <a:gd name="connsiteX23" fmla="*/ 186974 w 1539719"/>
                  <a:gd name="connsiteY23" fmla="*/ 41100 h 485254"/>
                  <a:gd name="connsiteX24" fmla="*/ 13142 w 1539719"/>
                  <a:gd name="connsiteY24" fmla="*/ 7762 h 485254"/>
                  <a:gd name="connsiteX0" fmla="*/ 15564 w 1542141"/>
                  <a:gd name="connsiteY0" fmla="*/ 7762 h 485254"/>
                  <a:gd name="connsiteX1" fmla="*/ 10802 w 1542141"/>
                  <a:gd name="connsiteY1" fmla="*/ 195881 h 485254"/>
                  <a:gd name="connsiteX2" fmla="*/ 137008 w 1542141"/>
                  <a:gd name="connsiteY2" fmla="*/ 214931 h 485254"/>
                  <a:gd name="connsiteX3" fmla="*/ 327508 w 1542141"/>
                  <a:gd name="connsiteY3" fmla="*/ 248269 h 485254"/>
                  <a:gd name="connsiteX4" fmla="*/ 503721 w 1542141"/>
                  <a:gd name="connsiteY4" fmla="*/ 288750 h 485254"/>
                  <a:gd name="connsiteX5" fmla="*/ 713271 w 1542141"/>
                  <a:gd name="connsiteY5" fmla="*/ 353044 h 485254"/>
                  <a:gd name="connsiteX6" fmla="*/ 844239 w 1542141"/>
                  <a:gd name="connsiteY6" fmla="*/ 414956 h 485254"/>
                  <a:gd name="connsiteX7" fmla="*/ 999021 w 1542141"/>
                  <a:gd name="connsiteY7" fmla="*/ 481631 h 485254"/>
                  <a:gd name="connsiteX8" fmla="*/ 1189521 w 1542141"/>
                  <a:gd name="connsiteY8" fmla="*/ 467344 h 485254"/>
                  <a:gd name="connsiteX9" fmla="*/ 1413358 w 1542141"/>
                  <a:gd name="connsiteY9" fmla="*/ 391144 h 485254"/>
                  <a:gd name="connsiteX10" fmla="*/ 1527658 w 1542141"/>
                  <a:gd name="connsiteY10" fmla="*/ 298275 h 485254"/>
                  <a:gd name="connsiteX11" fmla="*/ 1537183 w 1542141"/>
                  <a:gd name="connsiteY11" fmla="*/ 193500 h 485254"/>
                  <a:gd name="connsiteX12" fmla="*/ 1496702 w 1542141"/>
                  <a:gd name="connsiteY12" fmla="*/ 114919 h 485254"/>
                  <a:gd name="connsiteX13" fmla="*/ 1353827 w 1542141"/>
                  <a:gd name="connsiteY13" fmla="*/ 76819 h 485254"/>
                  <a:gd name="connsiteX14" fmla="*/ 1270483 w 1542141"/>
                  <a:gd name="connsiteY14" fmla="*/ 81581 h 485254"/>
                  <a:gd name="connsiteX15" fmla="*/ 1230002 w 1542141"/>
                  <a:gd name="connsiteY15" fmla="*/ 112537 h 485254"/>
                  <a:gd name="connsiteX16" fmla="*/ 1253814 w 1542141"/>
                  <a:gd name="connsiteY16" fmla="*/ 207787 h 485254"/>
                  <a:gd name="connsiteX17" fmla="*/ 1251433 w 1542141"/>
                  <a:gd name="connsiteY17" fmla="*/ 283987 h 485254"/>
                  <a:gd name="connsiteX18" fmla="*/ 1179996 w 1542141"/>
                  <a:gd name="connsiteY18" fmla="*/ 360187 h 485254"/>
                  <a:gd name="connsiteX19" fmla="*/ 1056171 w 1542141"/>
                  <a:gd name="connsiteY19" fmla="*/ 350662 h 485254"/>
                  <a:gd name="connsiteX20" fmla="*/ 834714 w 1542141"/>
                  <a:gd name="connsiteY20" fmla="*/ 276844 h 485254"/>
                  <a:gd name="connsiteX21" fmla="*/ 610877 w 1542141"/>
                  <a:gd name="connsiteY21" fmla="*/ 176831 h 485254"/>
                  <a:gd name="connsiteX22" fmla="*/ 391802 w 1542141"/>
                  <a:gd name="connsiteY22" fmla="*/ 95869 h 485254"/>
                  <a:gd name="connsiteX23" fmla="*/ 189396 w 1542141"/>
                  <a:gd name="connsiteY23" fmla="*/ 41100 h 485254"/>
                  <a:gd name="connsiteX24" fmla="*/ 15564 w 1542141"/>
                  <a:gd name="connsiteY24" fmla="*/ 7762 h 485254"/>
                  <a:gd name="connsiteX0" fmla="*/ 73439 w 1600016"/>
                  <a:gd name="connsiteY0" fmla="*/ 7762 h 485254"/>
                  <a:gd name="connsiteX1" fmla="*/ 68677 w 1600016"/>
                  <a:gd name="connsiteY1" fmla="*/ 195881 h 485254"/>
                  <a:gd name="connsiteX2" fmla="*/ 194883 w 1600016"/>
                  <a:gd name="connsiteY2" fmla="*/ 214931 h 485254"/>
                  <a:gd name="connsiteX3" fmla="*/ 385383 w 1600016"/>
                  <a:gd name="connsiteY3" fmla="*/ 248269 h 485254"/>
                  <a:gd name="connsiteX4" fmla="*/ 561596 w 1600016"/>
                  <a:gd name="connsiteY4" fmla="*/ 288750 h 485254"/>
                  <a:gd name="connsiteX5" fmla="*/ 771146 w 1600016"/>
                  <a:gd name="connsiteY5" fmla="*/ 353044 h 485254"/>
                  <a:gd name="connsiteX6" fmla="*/ 902114 w 1600016"/>
                  <a:gd name="connsiteY6" fmla="*/ 414956 h 485254"/>
                  <a:gd name="connsiteX7" fmla="*/ 1056896 w 1600016"/>
                  <a:gd name="connsiteY7" fmla="*/ 481631 h 485254"/>
                  <a:gd name="connsiteX8" fmla="*/ 1247396 w 1600016"/>
                  <a:gd name="connsiteY8" fmla="*/ 467344 h 485254"/>
                  <a:gd name="connsiteX9" fmla="*/ 1471233 w 1600016"/>
                  <a:gd name="connsiteY9" fmla="*/ 391144 h 485254"/>
                  <a:gd name="connsiteX10" fmla="*/ 1585533 w 1600016"/>
                  <a:gd name="connsiteY10" fmla="*/ 298275 h 485254"/>
                  <a:gd name="connsiteX11" fmla="*/ 1595058 w 1600016"/>
                  <a:gd name="connsiteY11" fmla="*/ 193500 h 485254"/>
                  <a:gd name="connsiteX12" fmla="*/ 1554577 w 1600016"/>
                  <a:gd name="connsiteY12" fmla="*/ 114919 h 485254"/>
                  <a:gd name="connsiteX13" fmla="*/ 1411702 w 1600016"/>
                  <a:gd name="connsiteY13" fmla="*/ 76819 h 485254"/>
                  <a:gd name="connsiteX14" fmla="*/ 1328358 w 1600016"/>
                  <a:gd name="connsiteY14" fmla="*/ 81581 h 485254"/>
                  <a:gd name="connsiteX15" fmla="*/ 1287877 w 1600016"/>
                  <a:gd name="connsiteY15" fmla="*/ 112537 h 485254"/>
                  <a:gd name="connsiteX16" fmla="*/ 1311689 w 1600016"/>
                  <a:gd name="connsiteY16" fmla="*/ 207787 h 485254"/>
                  <a:gd name="connsiteX17" fmla="*/ 1309308 w 1600016"/>
                  <a:gd name="connsiteY17" fmla="*/ 283987 h 485254"/>
                  <a:gd name="connsiteX18" fmla="*/ 1237871 w 1600016"/>
                  <a:gd name="connsiteY18" fmla="*/ 360187 h 485254"/>
                  <a:gd name="connsiteX19" fmla="*/ 1114046 w 1600016"/>
                  <a:gd name="connsiteY19" fmla="*/ 350662 h 485254"/>
                  <a:gd name="connsiteX20" fmla="*/ 892589 w 1600016"/>
                  <a:gd name="connsiteY20" fmla="*/ 276844 h 485254"/>
                  <a:gd name="connsiteX21" fmla="*/ 668752 w 1600016"/>
                  <a:gd name="connsiteY21" fmla="*/ 176831 h 485254"/>
                  <a:gd name="connsiteX22" fmla="*/ 449677 w 1600016"/>
                  <a:gd name="connsiteY22" fmla="*/ 95869 h 485254"/>
                  <a:gd name="connsiteX23" fmla="*/ 247271 w 1600016"/>
                  <a:gd name="connsiteY23" fmla="*/ 41100 h 485254"/>
                  <a:gd name="connsiteX24" fmla="*/ 73439 w 1600016"/>
                  <a:gd name="connsiteY24" fmla="*/ 7762 h 485254"/>
                  <a:gd name="connsiteX0" fmla="*/ 73439 w 1600016"/>
                  <a:gd name="connsiteY0" fmla="*/ 7762 h 485254"/>
                  <a:gd name="connsiteX1" fmla="*/ 68677 w 1600016"/>
                  <a:gd name="connsiteY1" fmla="*/ 195881 h 485254"/>
                  <a:gd name="connsiteX2" fmla="*/ 194883 w 1600016"/>
                  <a:gd name="connsiteY2" fmla="*/ 214931 h 485254"/>
                  <a:gd name="connsiteX3" fmla="*/ 385383 w 1600016"/>
                  <a:gd name="connsiteY3" fmla="*/ 248269 h 485254"/>
                  <a:gd name="connsiteX4" fmla="*/ 561596 w 1600016"/>
                  <a:gd name="connsiteY4" fmla="*/ 288750 h 485254"/>
                  <a:gd name="connsiteX5" fmla="*/ 771146 w 1600016"/>
                  <a:gd name="connsiteY5" fmla="*/ 353044 h 485254"/>
                  <a:gd name="connsiteX6" fmla="*/ 902114 w 1600016"/>
                  <a:gd name="connsiteY6" fmla="*/ 414956 h 485254"/>
                  <a:gd name="connsiteX7" fmla="*/ 1056896 w 1600016"/>
                  <a:gd name="connsiteY7" fmla="*/ 481631 h 485254"/>
                  <a:gd name="connsiteX8" fmla="*/ 1247396 w 1600016"/>
                  <a:gd name="connsiteY8" fmla="*/ 467344 h 485254"/>
                  <a:gd name="connsiteX9" fmla="*/ 1471233 w 1600016"/>
                  <a:gd name="connsiteY9" fmla="*/ 391144 h 485254"/>
                  <a:gd name="connsiteX10" fmla="*/ 1585533 w 1600016"/>
                  <a:gd name="connsiteY10" fmla="*/ 298275 h 485254"/>
                  <a:gd name="connsiteX11" fmla="*/ 1595058 w 1600016"/>
                  <a:gd name="connsiteY11" fmla="*/ 193500 h 485254"/>
                  <a:gd name="connsiteX12" fmla="*/ 1554577 w 1600016"/>
                  <a:gd name="connsiteY12" fmla="*/ 114919 h 485254"/>
                  <a:gd name="connsiteX13" fmla="*/ 1411702 w 1600016"/>
                  <a:gd name="connsiteY13" fmla="*/ 76819 h 485254"/>
                  <a:gd name="connsiteX14" fmla="*/ 1328358 w 1600016"/>
                  <a:gd name="connsiteY14" fmla="*/ 81581 h 485254"/>
                  <a:gd name="connsiteX15" fmla="*/ 1287877 w 1600016"/>
                  <a:gd name="connsiteY15" fmla="*/ 112537 h 485254"/>
                  <a:gd name="connsiteX16" fmla="*/ 1311689 w 1600016"/>
                  <a:gd name="connsiteY16" fmla="*/ 207787 h 485254"/>
                  <a:gd name="connsiteX17" fmla="*/ 1309308 w 1600016"/>
                  <a:gd name="connsiteY17" fmla="*/ 283987 h 485254"/>
                  <a:gd name="connsiteX18" fmla="*/ 1237871 w 1600016"/>
                  <a:gd name="connsiteY18" fmla="*/ 360187 h 485254"/>
                  <a:gd name="connsiteX19" fmla="*/ 1114046 w 1600016"/>
                  <a:gd name="connsiteY19" fmla="*/ 350662 h 485254"/>
                  <a:gd name="connsiteX20" fmla="*/ 892589 w 1600016"/>
                  <a:gd name="connsiteY20" fmla="*/ 276844 h 485254"/>
                  <a:gd name="connsiteX21" fmla="*/ 668752 w 1600016"/>
                  <a:gd name="connsiteY21" fmla="*/ 176831 h 485254"/>
                  <a:gd name="connsiteX22" fmla="*/ 449677 w 1600016"/>
                  <a:gd name="connsiteY22" fmla="*/ 95869 h 485254"/>
                  <a:gd name="connsiteX23" fmla="*/ 247271 w 1600016"/>
                  <a:gd name="connsiteY23" fmla="*/ 41100 h 485254"/>
                  <a:gd name="connsiteX24" fmla="*/ 73439 w 1600016"/>
                  <a:gd name="connsiteY24" fmla="*/ 7762 h 485254"/>
                  <a:gd name="connsiteX0" fmla="*/ 61929 w 1588506"/>
                  <a:gd name="connsiteY0" fmla="*/ 2236 h 479728"/>
                  <a:gd name="connsiteX1" fmla="*/ 17 w 1588506"/>
                  <a:gd name="connsiteY1" fmla="*/ 99868 h 479728"/>
                  <a:gd name="connsiteX2" fmla="*/ 57167 w 1588506"/>
                  <a:gd name="connsiteY2" fmla="*/ 190355 h 479728"/>
                  <a:gd name="connsiteX3" fmla="*/ 183373 w 1588506"/>
                  <a:gd name="connsiteY3" fmla="*/ 209405 h 479728"/>
                  <a:gd name="connsiteX4" fmla="*/ 373873 w 1588506"/>
                  <a:gd name="connsiteY4" fmla="*/ 242743 h 479728"/>
                  <a:gd name="connsiteX5" fmla="*/ 550086 w 1588506"/>
                  <a:gd name="connsiteY5" fmla="*/ 283224 h 479728"/>
                  <a:gd name="connsiteX6" fmla="*/ 759636 w 1588506"/>
                  <a:gd name="connsiteY6" fmla="*/ 347518 h 479728"/>
                  <a:gd name="connsiteX7" fmla="*/ 890604 w 1588506"/>
                  <a:gd name="connsiteY7" fmla="*/ 409430 h 479728"/>
                  <a:gd name="connsiteX8" fmla="*/ 1045386 w 1588506"/>
                  <a:gd name="connsiteY8" fmla="*/ 476105 h 479728"/>
                  <a:gd name="connsiteX9" fmla="*/ 1235886 w 1588506"/>
                  <a:gd name="connsiteY9" fmla="*/ 461818 h 479728"/>
                  <a:gd name="connsiteX10" fmla="*/ 1459723 w 1588506"/>
                  <a:gd name="connsiteY10" fmla="*/ 385618 h 479728"/>
                  <a:gd name="connsiteX11" fmla="*/ 1574023 w 1588506"/>
                  <a:gd name="connsiteY11" fmla="*/ 292749 h 479728"/>
                  <a:gd name="connsiteX12" fmla="*/ 1583548 w 1588506"/>
                  <a:gd name="connsiteY12" fmla="*/ 187974 h 479728"/>
                  <a:gd name="connsiteX13" fmla="*/ 1543067 w 1588506"/>
                  <a:gd name="connsiteY13" fmla="*/ 109393 h 479728"/>
                  <a:gd name="connsiteX14" fmla="*/ 1400192 w 1588506"/>
                  <a:gd name="connsiteY14" fmla="*/ 71293 h 479728"/>
                  <a:gd name="connsiteX15" fmla="*/ 1316848 w 1588506"/>
                  <a:gd name="connsiteY15" fmla="*/ 76055 h 479728"/>
                  <a:gd name="connsiteX16" fmla="*/ 1276367 w 1588506"/>
                  <a:gd name="connsiteY16" fmla="*/ 107011 h 479728"/>
                  <a:gd name="connsiteX17" fmla="*/ 1300179 w 1588506"/>
                  <a:gd name="connsiteY17" fmla="*/ 202261 h 479728"/>
                  <a:gd name="connsiteX18" fmla="*/ 1297798 w 1588506"/>
                  <a:gd name="connsiteY18" fmla="*/ 278461 h 479728"/>
                  <a:gd name="connsiteX19" fmla="*/ 1226361 w 1588506"/>
                  <a:gd name="connsiteY19" fmla="*/ 354661 h 479728"/>
                  <a:gd name="connsiteX20" fmla="*/ 1102536 w 1588506"/>
                  <a:gd name="connsiteY20" fmla="*/ 345136 h 479728"/>
                  <a:gd name="connsiteX21" fmla="*/ 881079 w 1588506"/>
                  <a:gd name="connsiteY21" fmla="*/ 271318 h 479728"/>
                  <a:gd name="connsiteX22" fmla="*/ 657242 w 1588506"/>
                  <a:gd name="connsiteY22" fmla="*/ 171305 h 479728"/>
                  <a:gd name="connsiteX23" fmla="*/ 438167 w 1588506"/>
                  <a:gd name="connsiteY23" fmla="*/ 90343 h 479728"/>
                  <a:gd name="connsiteX24" fmla="*/ 235761 w 1588506"/>
                  <a:gd name="connsiteY24" fmla="*/ 35574 h 479728"/>
                  <a:gd name="connsiteX25" fmla="*/ 61929 w 1588506"/>
                  <a:gd name="connsiteY25" fmla="*/ 2236 h 479728"/>
                  <a:gd name="connsiteX0" fmla="*/ 61929 w 1588506"/>
                  <a:gd name="connsiteY0" fmla="*/ 2236 h 479728"/>
                  <a:gd name="connsiteX1" fmla="*/ 17 w 1588506"/>
                  <a:gd name="connsiteY1" fmla="*/ 99868 h 479728"/>
                  <a:gd name="connsiteX2" fmla="*/ 57167 w 1588506"/>
                  <a:gd name="connsiteY2" fmla="*/ 190355 h 479728"/>
                  <a:gd name="connsiteX3" fmla="*/ 183373 w 1588506"/>
                  <a:gd name="connsiteY3" fmla="*/ 209405 h 479728"/>
                  <a:gd name="connsiteX4" fmla="*/ 373873 w 1588506"/>
                  <a:gd name="connsiteY4" fmla="*/ 242743 h 479728"/>
                  <a:gd name="connsiteX5" fmla="*/ 550086 w 1588506"/>
                  <a:gd name="connsiteY5" fmla="*/ 283224 h 479728"/>
                  <a:gd name="connsiteX6" fmla="*/ 759636 w 1588506"/>
                  <a:gd name="connsiteY6" fmla="*/ 347518 h 479728"/>
                  <a:gd name="connsiteX7" fmla="*/ 890604 w 1588506"/>
                  <a:gd name="connsiteY7" fmla="*/ 409430 h 479728"/>
                  <a:gd name="connsiteX8" fmla="*/ 1045386 w 1588506"/>
                  <a:gd name="connsiteY8" fmla="*/ 476105 h 479728"/>
                  <a:gd name="connsiteX9" fmla="*/ 1235886 w 1588506"/>
                  <a:gd name="connsiteY9" fmla="*/ 461818 h 479728"/>
                  <a:gd name="connsiteX10" fmla="*/ 1459723 w 1588506"/>
                  <a:gd name="connsiteY10" fmla="*/ 385618 h 479728"/>
                  <a:gd name="connsiteX11" fmla="*/ 1574023 w 1588506"/>
                  <a:gd name="connsiteY11" fmla="*/ 292749 h 479728"/>
                  <a:gd name="connsiteX12" fmla="*/ 1583548 w 1588506"/>
                  <a:gd name="connsiteY12" fmla="*/ 187974 h 479728"/>
                  <a:gd name="connsiteX13" fmla="*/ 1543067 w 1588506"/>
                  <a:gd name="connsiteY13" fmla="*/ 109393 h 479728"/>
                  <a:gd name="connsiteX14" fmla="*/ 1400192 w 1588506"/>
                  <a:gd name="connsiteY14" fmla="*/ 71293 h 479728"/>
                  <a:gd name="connsiteX15" fmla="*/ 1316848 w 1588506"/>
                  <a:gd name="connsiteY15" fmla="*/ 76055 h 479728"/>
                  <a:gd name="connsiteX16" fmla="*/ 1276367 w 1588506"/>
                  <a:gd name="connsiteY16" fmla="*/ 107011 h 479728"/>
                  <a:gd name="connsiteX17" fmla="*/ 1300179 w 1588506"/>
                  <a:gd name="connsiteY17" fmla="*/ 202261 h 479728"/>
                  <a:gd name="connsiteX18" fmla="*/ 1297798 w 1588506"/>
                  <a:gd name="connsiteY18" fmla="*/ 278461 h 479728"/>
                  <a:gd name="connsiteX19" fmla="*/ 1226361 w 1588506"/>
                  <a:gd name="connsiteY19" fmla="*/ 354661 h 479728"/>
                  <a:gd name="connsiteX20" fmla="*/ 1102536 w 1588506"/>
                  <a:gd name="connsiteY20" fmla="*/ 345136 h 479728"/>
                  <a:gd name="connsiteX21" fmla="*/ 881079 w 1588506"/>
                  <a:gd name="connsiteY21" fmla="*/ 271318 h 479728"/>
                  <a:gd name="connsiteX22" fmla="*/ 657242 w 1588506"/>
                  <a:gd name="connsiteY22" fmla="*/ 171305 h 479728"/>
                  <a:gd name="connsiteX23" fmla="*/ 438167 w 1588506"/>
                  <a:gd name="connsiteY23" fmla="*/ 90343 h 479728"/>
                  <a:gd name="connsiteX24" fmla="*/ 235761 w 1588506"/>
                  <a:gd name="connsiteY24" fmla="*/ 35574 h 479728"/>
                  <a:gd name="connsiteX25" fmla="*/ 61929 w 1588506"/>
                  <a:gd name="connsiteY25" fmla="*/ 2236 h 479728"/>
                  <a:gd name="connsiteX0" fmla="*/ 12813 w 1539390"/>
                  <a:gd name="connsiteY0" fmla="*/ 2111 h 479603"/>
                  <a:gd name="connsiteX1" fmla="*/ 12814 w 1539390"/>
                  <a:gd name="connsiteY1" fmla="*/ 97361 h 479603"/>
                  <a:gd name="connsiteX2" fmla="*/ 8051 w 1539390"/>
                  <a:gd name="connsiteY2" fmla="*/ 190230 h 479603"/>
                  <a:gd name="connsiteX3" fmla="*/ 134257 w 1539390"/>
                  <a:gd name="connsiteY3" fmla="*/ 209280 h 479603"/>
                  <a:gd name="connsiteX4" fmla="*/ 324757 w 1539390"/>
                  <a:gd name="connsiteY4" fmla="*/ 242618 h 479603"/>
                  <a:gd name="connsiteX5" fmla="*/ 500970 w 1539390"/>
                  <a:gd name="connsiteY5" fmla="*/ 283099 h 479603"/>
                  <a:gd name="connsiteX6" fmla="*/ 710520 w 1539390"/>
                  <a:gd name="connsiteY6" fmla="*/ 347393 h 479603"/>
                  <a:gd name="connsiteX7" fmla="*/ 841488 w 1539390"/>
                  <a:gd name="connsiteY7" fmla="*/ 409305 h 479603"/>
                  <a:gd name="connsiteX8" fmla="*/ 996270 w 1539390"/>
                  <a:gd name="connsiteY8" fmla="*/ 475980 h 479603"/>
                  <a:gd name="connsiteX9" fmla="*/ 1186770 w 1539390"/>
                  <a:gd name="connsiteY9" fmla="*/ 461693 h 479603"/>
                  <a:gd name="connsiteX10" fmla="*/ 1410607 w 1539390"/>
                  <a:gd name="connsiteY10" fmla="*/ 385493 h 479603"/>
                  <a:gd name="connsiteX11" fmla="*/ 1524907 w 1539390"/>
                  <a:gd name="connsiteY11" fmla="*/ 292624 h 479603"/>
                  <a:gd name="connsiteX12" fmla="*/ 1534432 w 1539390"/>
                  <a:gd name="connsiteY12" fmla="*/ 187849 h 479603"/>
                  <a:gd name="connsiteX13" fmla="*/ 1493951 w 1539390"/>
                  <a:gd name="connsiteY13" fmla="*/ 109268 h 479603"/>
                  <a:gd name="connsiteX14" fmla="*/ 1351076 w 1539390"/>
                  <a:gd name="connsiteY14" fmla="*/ 71168 h 479603"/>
                  <a:gd name="connsiteX15" fmla="*/ 1267732 w 1539390"/>
                  <a:gd name="connsiteY15" fmla="*/ 75930 h 479603"/>
                  <a:gd name="connsiteX16" fmla="*/ 1227251 w 1539390"/>
                  <a:gd name="connsiteY16" fmla="*/ 106886 h 479603"/>
                  <a:gd name="connsiteX17" fmla="*/ 1251063 w 1539390"/>
                  <a:gd name="connsiteY17" fmla="*/ 202136 h 479603"/>
                  <a:gd name="connsiteX18" fmla="*/ 1248682 w 1539390"/>
                  <a:gd name="connsiteY18" fmla="*/ 278336 h 479603"/>
                  <a:gd name="connsiteX19" fmla="*/ 1177245 w 1539390"/>
                  <a:gd name="connsiteY19" fmla="*/ 354536 h 479603"/>
                  <a:gd name="connsiteX20" fmla="*/ 1053420 w 1539390"/>
                  <a:gd name="connsiteY20" fmla="*/ 345011 h 479603"/>
                  <a:gd name="connsiteX21" fmla="*/ 831963 w 1539390"/>
                  <a:gd name="connsiteY21" fmla="*/ 271193 h 479603"/>
                  <a:gd name="connsiteX22" fmla="*/ 608126 w 1539390"/>
                  <a:gd name="connsiteY22" fmla="*/ 171180 h 479603"/>
                  <a:gd name="connsiteX23" fmla="*/ 389051 w 1539390"/>
                  <a:gd name="connsiteY23" fmla="*/ 90218 h 479603"/>
                  <a:gd name="connsiteX24" fmla="*/ 186645 w 1539390"/>
                  <a:gd name="connsiteY24" fmla="*/ 35449 h 479603"/>
                  <a:gd name="connsiteX25" fmla="*/ 12813 w 1539390"/>
                  <a:gd name="connsiteY25" fmla="*/ 2111 h 479603"/>
                  <a:gd name="connsiteX0" fmla="*/ 12813 w 1539390"/>
                  <a:gd name="connsiteY0" fmla="*/ 2111 h 467725"/>
                  <a:gd name="connsiteX1" fmla="*/ 12814 w 1539390"/>
                  <a:gd name="connsiteY1" fmla="*/ 97361 h 467725"/>
                  <a:gd name="connsiteX2" fmla="*/ 8051 w 1539390"/>
                  <a:gd name="connsiteY2" fmla="*/ 190230 h 467725"/>
                  <a:gd name="connsiteX3" fmla="*/ 134257 w 1539390"/>
                  <a:gd name="connsiteY3" fmla="*/ 209280 h 467725"/>
                  <a:gd name="connsiteX4" fmla="*/ 324757 w 1539390"/>
                  <a:gd name="connsiteY4" fmla="*/ 242618 h 467725"/>
                  <a:gd name="connsiteX5" fmla="*/ 500970 w 1539390"/>
                  <a:gd name="connsiteY5" fmla="*/ 283099 h 467725"/>
                  <a:gd name="connsiteX6" fmla="*/ 710520 w 1539390"/>
                  <a:gd name="connsiteY6" fmla="*/ 347393 h 467725"/>
                  <a:gd name="connsiteX7" fmla="*/ 841488 w 1539390"/>
                  <a:gd name="connsiteY7" fmla="*/ 409305 h 467725"/>
                  <a:gd name="connsiteX8" fmla="*/ 1010558 w 1539390"/>
                  <a:gd name="connsiteY8" fmla="*/ 456930 h 467725"/>
                  <a:gd name="connsiteX9" fmla="*/ 1186770 w 1539390"/>
                  <a:gd name="connsiteY9" fmla="*/ 461693 h 467725"/>
                  <a:gd name="connsiteX10" fmla="*/ 1410607 w 1539390"/>
                  <a:gd name="connsiteY10" fmla="*/ 385493 h 467725"/>
                  <a:gd name="connsiteX11" fmla="*/ 1524907 w 1539390"/>
                  <a:gd name="connsiteY11" fmla="*/ 292624 h 467725"/>
                  <a:gd name="connsiteX12" fmla="*/ 1534432 w 1539390"/>
                  <a:gd name="connsiteY12" fmla="*/ 187849 h 467725"/>
                  <a:gd name="connsiteX13" fmla="*/ 1493951 w 1539390"/>
                  <a:gd name="connsiteY13" fmla="*/ 109268 h 467725"/>
                  <a:gd name="connsiteX14" fmla="*/ 1351076 w 1539390"/>
                  <a:gd name="connsiteY14" fmla="*/ 71168 h 467725"/>
                  <a:gd name="connsiteX15" fmla="*/ 1267732 w 1539390"/>
                  <a:gd name="connsiteY15" fmla="*/ 75930 h 467725"/>
                  <a:gd name="connsiteX16" fmla="*/ 1227251 w 1539390"/>
                  <a:gd name="connsiteY16" fmla="*/ 106886 h 467725"/>
                  <a:gd name="connsiteX17" fmla="*/ 1251063 w 1539390"/>
                  <a:gd name="connsiteY17" fmla="*/ 202136 h 467725"/>
                  <a:gd name="connsiteX18" fmla="*/ 1248682 w 1539390"/>
                  <a:gd name="connsiteY18" fmla="*/ 278336 h 467725"/>
                  <a:gd name="connsiteX19" fmla="*/ 1177245 w 1539390"/>
                  <a:gd name="connsiteY19" fmla="*/ 354536 h 467725"/>
                  <a:gd name="connsiteX20" fmla="*/ 1053420 w 1539390"/>
                  <a:gd name="connsiteY20" fmla="*/ 345011 h 467725"/>
                  <a:gd name="connsiteX21" fmla="*/ 831963 w 1539390"/>
                  <a:gd name="connsiteY21" fmla="*/ 271193 h 467725"/>
                  <a:gd name="connsiteX22" fmla="*/ 608126 w 1539390"/>
                  <a:gd name="connsiteY22" fmla="*/ 171180 h 467725"/>
                  <a:gd name="connsiteX23" fmla="*/ 389051 w 1539390"/>
                  <a:gd name="connsiteY23" fmla="*/ 90218 h 467725"/>
                  <a:gd name="connsiteX24" fmla="*/ 186645 w 1539390"/>
                  <a:gd name="connsiteY24" fmla="*/ 35449 h 467725"/>
                  <a:gd name="connsiteX25" fmla="*/ 12813 w 1539390"/>
                  <a:gd name="connsiteY25" fmla="*/ 2111 h 467725"/>
                  <a:gd name="connsiteX0" fmla="*/ 12813 w 1539390"/>
                  <a:gd name="connsiteY0" fmla="*/ 2111 h 467725"/>
                  <a:gd name="connsiteX1" fmla="*/ 12814 w 1539390"/>
                  <a:gd name="connsiteY1" fmla="*/ 97361 h 467725"/>
                  <a:gd name="connsiteX2" fmla="*/ 8051 w 1539390"/>
                  <a:gd name="connsiteY2" fmla="*/ 190230 h 467725"/>
                  <a:gd name="connsiteX3" fmla="*/ 134257 w 1539390"/>
                  <a:gd name="connsiteY3" fmla="*/ 209280 h 467725"/>
                  <a:gd name="connsiteX4" fmla="*/ 324757 w 1539390"/>
                  <a:gd name="connsiteY4" fmla="*/ 242618 h 467725"/>
                  <a:gd name="connsiteX5" fmla="*/ 500970 w 1539390"/>
                  <a:gd name="connsiteY5" fmla="*/ 283099 h 467725"/>
                  <a:gd name="connsiteX6" fmla="*/ 710520 w 1539390"/>
                  <a:gd name="connsiteY6" fmla="*/ 347393 h 467725"/>
                  <a:gd name="connsiteX7" fmla="*/ 872444 w 1539390"/>
                  <a:gd name="connsiteY7" fmla="*/ 409305 h 467725"/>
                  <a:gd name="connsiteX8" fmla="*/ 1010558 w 1539390"/>
                  <a:gd name="connsiteY8" fmla="*/ 456930 h 467725"/>
                  <a:gd name="connsiteX9" fmla="*/ 1186770 w 1539390"/>
                  <a:gd name="connsiteY9" fmla="*/ 461693 h 467725"/>
                  <a:gd name="connsiteX10" fmla="*/ 1410607 w 1539390"/>
                  <a:gd name="connsiteY10" fmla="*/ 385493 h 467725"/>
                  <a:gd name="connsiteX11" fmla="*/ 1524907 w 1539390"/>
                  <a:gd name="connsiteY11" fmla="*/ 292624 h 467725"/>
                  <a:gd name="connsiteX12" fmla="*/ 1534432 w 1539390"/>
                  <a:gd name="connsiteY12" fmla="*/ 187849 h 467725"/>
                  <a:gd name="connsiteX13" fmla="*/ 1493951 w 1539390"/>
                  <a:gd name="connsiteY13" fmla="*/ 109268 h 467725"/>
                  <a:gd name="connsiteX14" fmla="*/ 1351076 w 1539390"/>
                  <a:gd name="connsiteY14" fmla="*/ 71168 h 467725"/>
                  <a:gd name="connsiteX15" fmla="*/ 1267732 w 1539390"/>
                  <a:gd name="connsiteY15" fmla="*/ 75930 h 467725"/>
                  <a:gd name="connsiteX16" fmla="*/ 1227251 w 1539390"/>
                  <a:gd name="connsiteY16" fmla="*/ 106886 h 467725"/>
                  <a:gd name="connsiteX17" fmla="*/ 1251063 w 1539390"/>
                  <a:gd name="connsiteY17" fmla="*/ 202136 h 467725"/>
                  <a:gd name="connsiteX18" fmla="*/ 1248682 w 1539390"/>
                  <a:gd name="connsiteY18" fmla="*/ 278336 h 467725"/>
                  <a:gd name="connsiteX19" fmla="*/ 1177245 w 1539390"/>
                  <a:gd name="connsiteY19" fmla="*/ 354536 h 467725"/>
                  <a:gd name="connsiteX20" fmla="*/ 1053420 w 1539390"/>
                  <a:gd name="connsiteY20" fmla="*/ 345011 h 467725"/>
                  <a:gd name="connsiteX21" fmla="*/ 831963 w 1539390"/>
                  <a:gd name="connsiteY21" fmla="*/ 271193 h 467725"/>
                  <a:gd name="connsiteX22" fmla="*/ 608126 w 1539390"/>
                  <a:gd name="connsiteY22" fmla="*/ 171180 h 467725"/>
                  <a:gd name="connsiteX23" fmla="*/ 389051 w 1539390"/>
                  <a:gd name="connsiteY23" fmla="*/ 90218 h 467725"/>
                  <a:gd name="connsiteX24" fmla="*/ 186645 w 1539390"/>
                  <a:gd name="connsiteY24" fmla="*/ 35449 h 467725"/>
                  <a:gd name="connsiteX25" fmla="*/ 12813 w 1539390"/>
                  <a:gd name="connsiteY25" fmla="*/ 2111 h 467725"/>
                  <a:gd name="connsiteX0" fmla="*/ 12813 w 1539390"/>
                  <a:gd name="connsiteY0" fmla="*/ 2111 h 465061"/>
                  <a:gd name="connsiteX1" fmla="*/ 12814 w 1539390"/>
                  <a:gd name="connsiteY1" fmla="*/ 97361 h 465061"/>
                  <a:gd name="connsiteX2" fmla="*/ 8051 w 1539390"/>
                  <a:gd name="connsiteY2" fmla="*/ 190230 h 465061"/>
                  <a:gd name="connsiteX3" fmla="*/ 134257 w 1539390"/>
                  <a:gd name="connsiteY3" fmla="*/ 209280 h 465061"/>
                  <a:gd name="connsiteX4" fmla="*/ 324757 w 1539390"/>
                  <a:gd name="connsiteY4" fmla="*/ 242618 h 465061"/>
                  <a:gd name="connsiteX5" fmla="*/ 500970 w 1539390"/>
                  <a:gd name="connsiteY5" fmla="*/ 283099 h 465061"/>
                  <a:gd name="connsiteX6" fmla="*/ 710520 w 1539390"/>
                  <a:gd name="connsiteY6" fmla="*/ 347393 h 465061"/>
                  <a:gd name="connsiteX7" fmla="*/ 872444 w 1539390"/>
                  <a:gd name="connsiteY7" fmla="*/ 409305 h 465061"/>
                  <a:gd name="connsiteX8" fmla="*/ 1010558 w 1539390"/>
                  <a:gd name="connsiteY8" fmla="*/ 447405 h 465061"/>
                  <a:gd name="connsiteX9" fmla="*/ 1186770 w 1539390"/>
                  <a:gd name="connsiteY9" fmla="*/ 461693 h 465061"/>
                  <a:gd name="connsiteX10" fmla="*/ 1410607 w 1539390"/>
                  <a:gd name="connsiteY10" fmla="*/ 385493 h 465061"/>
                  <a:gd name="connsiteX11" fmla="*/ 1524907 w 1539390"/>
                  <a:gd name="connsiteY11" fmla="*/ 292624 h 465061"/>
                  <a:gd name="connsiteX12" fmla="*/ 1534432 w 1539390"/>
                  <a:gd name="connsiteY12" fmla="*/ 187849 h 465061"/>
                  <a:gd name="connsiteX13" fmla="*/ 1493951 w 1539390"/>
                  <a:gd name="connsiteY13" fmla="*/ 109268 h 465061"/>
                  <a:gd name="connsiteX14" fmla="*/ 1351076 w 1539390"/>
                  <a:gd name="connsiteY14" fmla="*/ 71168 h 465061"/>
                  <a:gd name="connsiteX15" fmla="*/ 1267732 w 1539390"/>
                  <a:gd name="connsiteY15" fmla="*/ 75930 h 465061"/>
                  <a:gd name="connsiteX16" fmla="*/ 1227251 w 1539390"/>
                  <a:gd name="connsiteY16" fmla="*/ 106886 h 465061"/>
                  <a:gd name="connsiteX17" fmla="*/ 1251063 w 1539390"/>
                  <a:gd name="connsiteY17" fmla="*/ 202136 h 465061"/>
                  <a:gd name="connsiteX18" fmla="*/ 1248682 w 1539390"/>
                  <a:gd name="connsiteY18" fmla="*/ 278336 h 465061"/>
                  <a:gd name="connsiteX19" fmla="*/ 1177245 w 1539390"/>
                  <a:gd name="connsiteY19" fmla="*/ 354536 h 465061"/>
                  <a:gd name="connsiteX20" fmla="*/ 1053420 w 1539390"/>
                  <a:gd name="connsiteY20" fmla="*/ 345011 h 465061"/>
                  <a:gd name="connsiteX21" fmla="*/ 831963 w 1539390"/>
                  <a:gd name="connsiteY21" fmla="*/ 271193 h 465061"/>
                  <a:gd name="connsiteX22" fmla="*/ 608126 w 1539390"/>
                  <a:gd name="connsiteY22" fmla="*/ 171180 h 465061"/>
                  <a:gd name="connsiteX23" fmla="*/ 389051 w 1539390"/>
                  <a:gd name="connsiteY23" fmla="*/ 90218 h 465061"/>
                  <a:gd name="connsiteX24" fmla="*/ 186645 w 1539390"/>
                  <a:gd name="connsiteY24" fmla="*/ 35449 h 465061"/>
                  <a:gd name="connsiteX25" fmla="*/ 12813 w 1539390"/>
                  <a:gd name="connsiteY25" fmla="*/ 2111 h 465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539390" h="465061">
                    <a:moveTo>
                      <a:pt x="12813" y="2111"/>
                    </a:moveTo>
                    <a:cubicBezTo>
                      <a:pt x="-16159" y="12430"/>
                      <a:pt x="13608" y="66008"/>
                      <a:pt x="12814" y="97361"/>
                    </a:cubicBezTo>
                    <a:cubicBezTo>
                      <a:pt x="12020" y="128714"/>
                      <a:pt x="-12189" y="171577"/>
                      <a:pt x="8051" y="190230"/>
                    </a:cubicBezTo>
                    <a:cubicBezTo>
                      <a:pt x="28291" y="208883"/>
                      <a:pt x="81473" y="200549"/>
                      <a:pt x="134257" y="209280"/>
                    </a:cubicBezTo>
                    <a:cubicBezTo>
                      <a:pt x="187041" y="218011"/>
                      <a:pt x="263638" y="230315"/>
                      <a:pt x="324757" y="242618"/>
                    </a:cubicBezTo>
                    <a:cubicBezTo>
                      <a:pt x="385876" y="254921"/>
                      <a:pt x="436676" y="265637"/>
                      <a:pt x="500970" y="283099"/>
                    </a:cubicBezTo>
                    <a:cubicBezTo>
                      <a:pt x="565264" y="300562"/>
                      <a:pt x="648608" y="326359"/>
                      <a:pt x="710520" y="347393"/>
                    </a:cubicBezTo>
                    <a:cubicBezTo>
                      <a:pt x="772432" y="368427"/>
                      <a:pt x="822438" y="392636"/>
                      <a:pt x="872444" y="409305"/>
                    </a:cubicBezTo>
                    <a:cubicBezTo>
                      <a:pt x="922450" y="425974"/>
                      <a:pt x="958170" y="438674"/>
                      <a:pt x="1010558" y="447405"/>
                    </a:cubicBezTo>
                    <a:cubicBezTo>
                      <a:pt x="1062946" y="456136"/>
                      <a:pt x="1120095" y="472012"/>
                      <a:pt x="1186770" y="461693"/>
                    </a:cubicBezTo>
                    <a:cubicBezTo>
                      <a:pt x="1253445" y="451374"/>
                      <a:pt x="1354251" y="413671"/>
                      <a:pt x="1410607" y="385493"/>
                    </a:cubicBezTo>
                    <a:cubicBezTo>
                      <a:pt x="1466963" y="357315"/>
                      <a:pt x="1504270" y="325565"/>
                      <a:pt x="1524907" y="292624"/>
                    </a:cubicBezTo>
                    <a:cubicBezTo>
                      <a:pt x="1545544" y="259683"/>
                      <a:pt x="1539591" y="218408"/>
                      <a:pt x="1534432" y="187849"/>
                    </a:cubicBezTo>
                    <a:cubicBezTo>
                      <a:pt x="1529273" y="157290"/>
                      <a:pt x="1524510" y="128715"/>
                      <a:pt x="1493951" y="109268"/>
                    </a:cubicBezTo>
                    <a:cubicBezTo>
                      <a:pt x="1463392" y="89821"/>
                      <a:pt x="1388779" y="76724"/>
                      <a:pt x="1351076" y="71168"/>
                    </a:cubicBezTo>
                    <a:cubicBezTo>
                      <a:pt x="1313373" y="65612"/>
                      <a:pt x="1288370" y="69977"/>
                      <a:pt x="1267732" y="75930"/>
                    </a:cubicBezTo>
                    <a:cubicBezTo>
                      <a:pt x="1247095" y="81883"/>
                      <a:pt x="1230029" y="85852"/>
                      <a:pt x="1227251" y="106886"/>
                    </a:cubicBezTo>
                    <a:cubicBezTo>
                      <a:pt x="1224473" y="127920"/>
                      <a:pt x="1247491" y="173561"/>
                      <a:pt x="1251063" y="202136"/>
                    </a:cubicBezTo>
                    <a:cubicBezTo>
                      <a:pt x="1254635" y="230711"/>
                      <a:pt x="1260985" y="252936"/>
                      <a:pt x="1248682" y="278336"/>
                    </a:cubicBezTo>
                    <a:cubicBezTo>
                      <a:pt x="1236379" y="303736"/>
                      <a:pt x="1209789" y="343424"/>
                      <a:pt x="1177245" y="354536"/>
                    </a:cubicBezTo>
                    <a:cubicBezTo>
                      <a:pt x="1144701" y="365648"/>
                      <a:pt x="1110967" y="358902"/>
                      <a:pt x="1053420" y="345011"/>
                    </a:cubicBezTo>
                    <a:cubicBezTo>
                      <a:pt x="995873" y="331120"/>
                      <a:pt x="906179" y="300165"/>
                      <a:pt x="831963" y="271193"/>
                    </a:cubicBezTo>
                    <a:cubicBezTo>
                      <a:pt x="757747" y="242221"/>
                      <a:pt x="681945" y="201343"/>
                      <a:pt x="608126" y="171180"/>
                    </a:cubicBezTo>
                    <a:cubicBezTo>
                      <a:pt x="534307" y="141017"/>
                      <a:pt x="459298" y="112840"/>
                      <a:pt x="389051" y="90218"/>
                    </a:cubicBezTo>
                    <a:cubicBezTo>
                      <a:pt x="318804" y="67596"/>
                      <a:pt x="251336" y="48943"/>
                      <a:pt x="186645" y="35449"/>
                    </a:cubicBezTo>
                    <a:cubicBezTo>
                      <a:pt x="121954" y="21955"/>
                      <a:pt x="41785" y="-8208"/>
                      <a:pt x="12813" y="2111"/>
                    </a:cubicBezTo>
                    <a:close/>
                  </a:path>
                </a:pathLst>
              </a:custGeom>
              <a:solidFill>
                <a:srgbClr val="5DA6E9"/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9" name="Равнобедренный треугольник 208">
                <a:extLst>
                  <a:ext uri="{FF2B5EF4-FFF2-40B4-BE49-F238E27FC236}">
                    <a16:creationId xmlns="" xmlns:a16="http://schemas.microsoft.com/office/drawing/2014/main" id="{7E23A6F0-7A39-44F3-8E8E-44FB67EF6181}"/>
                  </a:ext>
                </a:extLst>
              </p:cNvPr>
              <p:cNvSpPr/>
              <p:nvPr/>
            </p:nvSpPr>
            <p:spPr>
              <a:xfrm flipV="1">
                <a:off x="5326540" y="3707966"/>
                <a:ext cx="121382" cy="863358"/>
              </a:xfrm>
              <a:prstGeom prst="triangl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28575">
                <a:solidFill>
                  <a:srgbClr val="FF5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210" name="Овал 209">
                <a:extLst>
                  <a:ext uri="{FF2B5EF4-FFF2-40B4-BE49-F238E27FC236}">
                    <a16:creationId xmlns="" xmlns:a16="http://schemas.microsoft.com/office/drawing/2014/main" id="{738A4184-5120-42C4-A315-03F69B32FB33}"/>
                  </a:ext>
                </a:extLst>
              </p:cNvPr>
              <p:cNvSpPr/>
              <p:nvPr/>
            </p:nvSpPr>
            <p:spPr>
              <a:xfrm>
                <a:off x="5364373" y="3769519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FF5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05" name="Овал 204">
              <a:extLst>
                <a:ext uri="{FF2B5EF4-FFF2-40B4-BE49-F238E27FC236}">
                  <a16:creationId xmlns="" xmlns:a16="http://schemas.microsoft.com/office/drawing/2014/main" id="{828F0533-B437-4FDB-98F1-B9143822431B}"/>
                </a:ext>
              </a:extLst>
            </p:cNvPr>
            <p:cNvSpPr/>
            <p:nvPr/>
          </p:nvSpPr>
          <p:spPr>
            <a:xfrm>
              <a:off x="3070514" y="2433203"/>
              <a:ext cx="51955" cy="51955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06" name="Овал 205">
              <a:extLst>
                <a:ext uri="{FF2B5EF4-FFF2-40B4-BE49-F238E27FC236}">
                  <a16:creationId xmlns="" xmlns:a16="http://schemas.microsoft.com/office/drawing/2014/main" id="{D4871AE1-EE4B-4FD5-B899-0FA12B0FFC53}"/>
                </a:ext>
              </a:extLst>
            </p:cNvPr>
            <p:cNvSpPr/>
            <p:nvPr/>
          </p:nvSpPr>
          <p:spPr>
            <a:xfrm>
              <a:off x="5992104" y="2433203"/>
              <a:ext cx="51955" cy="51955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11" name="Группа 210">
            <a:extLst>
              <a:ext uri="{FF2B5EF4-FFF2-40B4-BE49-F238E27FC236}">
                <a16:creationId xmlns="" xmlns:a16="http://schemas.microsoft.com/office/drawing/2014/main" id="{8BD2B616-F0ED-49BB-AEBA-4CA3E80EA69A}"/>
              </a:ext>
            </a:extLst>
          </p:cNvPr>
          <p:cNvGrpSpPr/>
          <p:nvPr/>
        </p:nvGrpSpPr>
        <p:grpSpPr>
          <a:xfrm>
            <a:off x="7856377" y="2123034"/>
            <a:ext cx="1158161" cy="1190943"/>
            <a:chOff x="4792432" y="2819827"/>
            <a:chExt cx="1393887" cy="1433341"/>
          </a:xfrm>
        </p:grpSpPr>
        <p:cxnSp>
          <p:nvCxnSpPr>
            <p:cNvPr id="212" name="Прямая соединительная линия 211">
              <a:extLst>
                <a:ext uri="{FF2B5EF4-FFF2-40B4-BE49-F238E27FC236}">
                  <a16:creationId xmlns="" xmlns:a16="http://schemas.microsoft.com/office/drawing/2014/main" id="{EC6EDE7C-9101-48B4-9978-34C5CD8E5A3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48863" y="2833787"/>
              <a:ext cx="625585" cy="1175937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Прямая соединительная линия 212">
              <a:extLst>
                <a:ext uri="{FF2B5EF4-FFF2-40B4-BE49-F238E27FC236}">
                  <a16:creationId xmlns="" xmlns:a16="http://schemas.microsoft.com/office/drawing/2014/main" id="{DC70DD2C-8A98-4DB1-88D4-D65B1CF5823C}"/>
                </a:ext>
              </a:extLst>
            </p:cNvPr>
            <p:cNvCxnSpPr>
              <a:cxnSpLocks/>
            </p:cNvCxnSpPr>
            <p:nvPr/>
          </p:nvCxnSpPr>
          <p:spPr>
            <a:xfrm>
              <a:off x="5492125" y="2819827"/>
              <a:ext cx="643430" cy="1189897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Прямая соединительная линия 213">
              <a:extLst>
                <a:ext uri="{FF2B5EF4-FFF2-40B4-BE49-F238E27FC236}">
                  <a16:creationId xmlns="" xmlns:a16="http://schemas.microsoft.com/office/drawing/2014/main" id="{941B4E0E-362B-45F2-9A4A-D55811A51B4F}"/>
                </a:ext>
              </a:extLst>
            </p:cNvPr>
            <p:cNvCxnSpPr>
              <a:cxnSpLocks/>
            </p:cNvCxnSpPr>
            <p:nvPr/>
          </p:nvCxnSpPr>
          <p:spPr>
            <a:xfrm>
              <a:off x="5492125" y="2851715"/>
              <a:ext cx="90108" cy="1159122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15" name="Рисунок 214">
              <a:extLst>
                <a:ext uri="{FF2B5EF4-FFF2-40B4-BE49-F238E27FC236}">
                  <a16:creationId xmlns="" xmlns:a16="http://schemas.microsoft.com/office/drawing/2014/main" id="{BE29E094-C08D-485E-B424-BBEFC071FF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2432" y="4009724"/>
              <a:ext cx="1393887" cy="243444"/>
            </a:xfrm>
            <a:prstGeom prst="rect">
              <a:avLst/>
            </a:prstGeom>
          </p:spPr>
        </p:pic>
      </p:grpSp>
      <p:grpSp>
        <p:nvGrpSpPr>
          <p:cNvPr id="216" name="Группа 215">
            <a:extLst>
              <a:ext uri="{FF2B5EF4-FFF2-40B4-BE49-F238E27FC236}">
                <a16:creationId xmlns="" xmlns:a16="http://schemas.microsoft.com/office/drawing/2014/main" id="{734F23F5-D6D4-458C-80A8-B56257A59589}"/>
              </a:ext>
            </a:extLst>
          </p:cNvPr>
          <p:cNvGrpSpPr/>
          <p:nvPr/>
        </p:nvGrpSpPr>
        <p:grpSpPr>
          <a:xfrm>
            <a:off x="10465944" y="1848306"/>
            <a:ext cx="1393887" cy="1433341"/>
            <a:chOff x="4792432" y="2819827"/>
            <a:chExt cx="1393887" cy="1433341"/>
          </a:xfrm>
        </p:grpSpPr>
        <p:cxnSp>
          <p:nvCxnSpPr>
            <p:cNvPr id="217" name="Прямая соединительная линия 216">
              <a:extLst>
                <a:ext uri="{FF2B5EF4-FFF2-40B4-BE49-F238E27FC236}">
                  <a16:creationId xmlns="" xmlns:a16="http://schemas.microsoft.com/office/drawing/2014/main" id="{B5448941-7973-4725-9502-A6584D74103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48863" y="2833787"/>
              <a:ext cx="625585" cy="1175937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Прямая соединительная линия 217">
              <a:extLst>
                <a:ext uri="{FF2B5EF4-FFF2-40B4-BE49-F238E27FC236}">
                  <a16:creationId xmlns="" xmlns:a16="http://schemas.microsoft.com/office/drawing/2014/main" id="{038D3A1C-EE28-4B16-9E41-7629816F6E1F}"/>
                </a:ext>
              </a:extLst>
            </p:cNvPr>
            <p:cNvCxnSpPr>
              <a:cxnSpLocks/>
            </p:cNvCxnSpPr>
            <p:nvPr/>
          </p:nvCxnSpPr>
          <p:spPr>
            <a:xfrm>
              <a:off x="5492125" y="2819827"/>
              <a:ext cx="643430" cy="1189897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Прямая соединительная линия 218">
              <a:extLst>
                <a:ext uri="{FF2B5EF4-FFF2-40B4-BE49-F238E27FC236}">
                  <a16:creationId xmlns="" xmlns:a16="http://schemas.microsoft.com/office/drawing/2014/main" id="{DD1DAB3D-1480-4FA9-AC2B-2ABB4FC10E71}"/>
                </a:ext>
              </a:extLst>
            </p:cNvPr>
            <p:cNvCxnSpPr>
              <a:cxnSpLocks/>
            </p:cNvCxnSpPr>
            <p:nvPr/>
          </p:nvCxnSpPr>
          <p:spPr>
            <a:xfrm>
              <a:off x="5492125" y="2851715"/>
              <a:ext cx="90108" cy="1159122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20" name="Рисунок 219">
              <a:extLst>
                <a:ext uri="{FF2B5EF4-FFF2-40B4-BE49-F238E27FC236}">
                  <a16:creationId xmlns="" xmlns:a16="http://schemas.microsoft.com/office/drawing/2014/main" id="{D4B29DCF-2E5A-4629-BF51-7BAC5CED306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2432" y="4009724"/>
              <a:ext cx="1393887" cy="243444"/>
            </a:xfrm>
            <a:prstGeom prst="rect">
              <a:avLst/>
            </a:prstGeom>
          </p:spPr>
        </p:pic>
      </p:grpSp>
      <p:sp>
        <p:nvSpPr>
          <p:cNvPr id="225" name="TextBox 224">
            <a:extLst>
              <a:ext uri="{FF2B5EF4-FFF2-40B4-BE49-F238E27FC236}">
                <a16:creationId xmlns="" xmlns:a16="http://schemas.microsoft.com/office/drawing/2014/main" id="{0D8A61C8-90AF-4E10-9004-80398E37C7FF}"/>
              </a:ext>
            </a:extLst>
          </p:cNvPr>
          <p:cNvSpPr txBox="1"/>
          <p:nvPr/>
        </p:nvSpPr>
        <p:spPr>
          <a:xfrm>
            <a:off x="256637" y="3112022"/>
            <a:ext cx="906980" cy="2484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ru-RU" sz="1200" b="1" dirty="0" err="1"/>
              <a:t>оксиданты</a:t>
            </a:r>
            <a:endParaRPr lang="ru-RU" sz="1200" b="1" dirty="0"/>
          </a:p>
        </p:txBody>
      </p:sp>
      <p:sp>
        <p:nvSpPr>
          <p:cNvPr id="240" name="Прямоугольник 239">
            <a:extLst>
              <a:ext uri="{FF2B5EF4-FFF2-40B4-BE49-F238E27FC236}">
                <a16:creationId xmlns="" xmlns:a16="http://schemas.microsoft.com/office/drawing/2014/main" id="{C5B62D75-6332-4621-B312-C3B894AAF284}"/>
              </a:ext>
            </a:extLst>
          </p:cNvPr>
          <p:cNvSpPr/>
          <p:nvPr/>
        </p:nvSpPr>
        <p:spPr>
          <a:xfrm>
            <a:off x="77222" y="4364824"/>
            <a:ext cx="35726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600"/>
              </a:spcBef>
              <a:buClr>
                <a:srgbClr val="C00000"/>
              </a:buClr>
            </a:pPr>
            <a:r>
              <a:rPr lang="ru-RU" dirty="0">
                <a:cs typeface="Arial" charset="0"/>
              </a:rPr>
              <a:t>Сравнение исходных показателей </a:t>
            </a:r>
            <a:br>
              <a:rPr lang="ru-RU" dirty="0">
                <a:cs typeface="Arial" charset="0"/>
              </a:rPr>
            </a:br>
            <a:r>
              <a:rPr lang="ru-RU" dirty="0">
                <a:cs typeface="Arial" charset="0"/>
              </a:rPr>
              <a:t>  в нейтрофилах</a:t>
            </a:r>
          </a:p>
        </p:txBody>
      </p:sp>
      <p:sp>
        <p:nvSpPr>
          <p:cNvPr id="241" name="Прямоугольник 240">
            <a:extLst>
              <a:ext uri="{FF2B5EF4-FFF2-40B4-BE49-F238E27FC236}">
                <a16:creationId xmlns="" xmlns:a16="http://schemas.microsoft.com/office/drawing/2014/main" id="{45787556-8B46-47ED-A4EF-63D4A5CD9BF4}"/>
              </a:ext>
            </a:extLst>
          </p:cNvPr>
          <p:cNvSpPr/>
          <p:nvPr/>
        </p:nvSpPr>
        <p:spPr>
          <a:xfrm>
            <a:off x="4624745" y="4363544"/>
            <a:ext cx="25278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600"/>
              </a:spcBef>
              <a:buClr>
                <a:srgbClr val="C00000"/>
              </a:buClr>
            </a:pPr>
            <a:r>
              <a:rPr lang="ru-RU" dirty="0">
                <a:cs typeface="Arial" charset="0"/>
              </a:rPr>
              <a:t>Сравнение показателей</a:t>
            </a:r>
            <a:br>
              <a:rPr lang="ru-RU" dirty="0">
                <a:cs typeface="Arial" charset="0"/>
              </a:rPr>
            </a:br>
            <a:r>
              <a:rPr lang="ru-RU" dirty="0">
                <a:cs typeface="Arial" charset="0"/>
              </a:rPr>
              <a:t>в промывных водах</a:t>
            </a:r>
          </a:p>
        </p:txBody>
      </p:sp>
      <p:sp>
        <p:nvSpPr>
          <p:cNvPr id="242" name="Прямоугольник 241">
            <a:extLst>
              <a:ext uri="{FF2B5EF4-FFF2-40B4-BE49-F238E27FC236}">
                <a16:creationId xmlns="" xmlns:a16="http://schemas.microsoft.com/office/drawing/2014/main" id="{479D494D-6B71-4679-A8CD-89AAE17364F2}"/>
              </a:ext>
            </a:extLst>
          </p:cNvPr>
          <p:cNvSpPr/>
          <p:nvPr/>
        </p:nvSpPr>
        <p:spPr>
          <a:xfrm>
            <a:off x="7838447" y="4331528"/>
            <a:ext cx="38126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600"/>
              </a:spcBef>
              <a:buClr>
                <a:srgbClr val="C00000"/>
              </a:buClr>
            </a:pPr>
            <a:r>
              <a:rPr lang="ru-RU" dirty="0">
                <a:cs typeface="Arial" charset="0"/>
              </a:rPr>
              <a:t>Сравнение конечных показателей </a:t>
            </a:r>
            <a:br>
              <a:rPr lang="ru-RU" dirty="0">
                <a:cs typeface="Arial" charset="0"/>
              </a:rPr>
            </a:br>
            <a:r>
              <a:rPr lang="ru-RU" dirty="0">
                <a:cs typeface="Arial" charset="0"/>
              </a:rPr>
              <a:t>нейтрофилах</a:t>
            </a:r>
            <a:r>
              <a:rPr lang="en-US" dirty="0">
                <a:cs typeface="Arial" charset="0"/>
              </a:rPr>
              <a:t> </a:t>
            </a:r>
            <a:r>
              <a:rPr lang="ru-RU" dirty="0">
                <a:cs typeface="Arial" charset="0"/>
              </a:rPr>
              <a:t>при выходе из колонки</a:t>
            </a:r>
          </a:p>
        </p:txBody>
      </p:sp>
      <p:grpSp>
        <p:nvGrpSpPr>
          <p:cNvPr id="134" name="Группа 133">
            <a:extLst>
              <a:ext uri="{FF2B5EF4-FFF2-40B4-BE49-F238E27FC236}">
                <a16:creationId xmlns="" xmlns:a16="http://schemas.microsoft.com/office/drawing/2014/main" id="{984932D5-4E92-44C1-87F0-A398E4382E30}"/>
              </a:ext>
            </a:extLst>
          </p:cNvPr>
          <p:cNvGrpSpPr/>
          <p:nvPr/>
        </p:nvGrpSpPr>
        <p:grpSpPr>
          <a:xfrm>
            <a:off x="6120552" y="1391255"/>
            <a:ext cx="1393887" cy="1433341"/>
            <a:chOff x="4792432" y="2819827"/>
            <a:chExt cx="1393887" cy="1433341"/>
          </a:xfrm>
        </p:grpSpPr>
        <p:cxnSp>
          <p:nvCxnSpPr>
            <p:cNvPr id="135" name="Прямая соединительная линия 134">
              <a:extLst>
                <a:ext uri="{FF2B5EF4-FFF2-40B4-BE49-F238E27FC236}">
                  <a16:creationId xmlns="" xmlns:a16="http://schemas.microsoft.com/office/drawing/2014/main" id="{AA978FB4-918C-43ED-B064-77BE0A69A93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48863" y="2833787"/>
              <a:ext cx="625585" cy="1175937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Прямая соединительная линия 135">
              <a:extLst>
                <a:ext uri="{FF2B5EF4-FFF2-40B4-BE49-F238E27FC236}">
                  <a16:creationId xmlns="" xmlns:a16="http://schemas.microsoft.com/office/drawing/2014/main" id="{18794AC3-62FE-4D03-A43A-B819D4E22E93}"/>
                </a:ext>
              </a:extLst>
            </p:cNvPr>
            <p:cNvCxnSpPr>
              <a:cxnSpLocks/>
            </p:cNvCxnSpPr>
            <p:nvPr/>
          </p:nvCxnSpPr>
          <p:spPr>
            <a:xfrm>
              <a:off x="5492125" y="2819827"/>
              <a:ext cx="643430" cy="1189897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Прямая соединительная линия 136">
              <a:extLst>
                <a:ext uri="{FF2B5EF4-FFF2-40B4-BE49-F238E27FC236}">
                  <a16:creationId xmlns="" xmlns:a16="http://schemas.microsoft.com/office/drawing/2014/main" id="{9C074623-B112-4021-8B34-76CB9C312905}"/>
                </a:ext>
              </a:extLst>
            </p:cNvPr>
            <p:cNvCxnSpPr>
              <a:cxnSpLocks/>
            </p:cNvCxnSpPr>
            <p:nvPr/>
          </p:nvCxnSpPr>
          <p:spPr>
            <a:xfrm>
              <a:off x="5492125" y="2851715"/>
              <a:ext cx="90108" cy="1159122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9" name="Рисунок 138">
              <a:extLst>
                <a:ext uri="{FF2B5EF4-FFF2-40B4-BE49-F238E27FC236}">
                  <a16:creationId xmlns="" xmlns:a16="http://schemas.microsoft.com/office/drawing/2014/main" id="{0A6CD5DE-05B2-43F2-8B25-8D812E9DB77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2432" y="4009724"/>
              <a:ext cx="1393887" cy="243444"/>
            </a:xfrm>
            <a:prstGeom prst="rect">
              <a:avLst/>
            </a:prstGeom>
          </p:spPr>
        </p:pic>
      </p:grpSp>
      <p:sp>
        <p:nvSpPr>
          <p:cNvPr id="140" name="TextBox 139">
            <a:extLst>
              <a:ext uri="{FF2B5EF4-FFF2-40B4-BE49-F238E27FC236}">
                <a16:creationId xmlns="" xmlns:a16="http://schemas.microsoft.com/office/drawing/2014/main" id="{D01681C4-440E-4161-9AC1-E406DF145E3F}"/>
              </a:ext>
            </a:extLst>
          </p:cNvPr>
          <p:cNvSpPr txBox="1"/>
          <p:nvPr/>
        </p:nvSpPr>
        <p:spPr>
          <a:xfrm>
            <a:off x="10739883" y="2670543"/>
            <a:ext cx="1209947" cy="2484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ru-RU" sz="1200" b="1" dirty="0"/>
              <a:t>антиоксиданты</a:t>
            </a:r>
          </a:p>
        </p:txBody>
      </p:sp>
    </p:spTree>
    <p:extLst>
      <p:ext uri="{BB962C8B-B14F-4D97-AF65-F5344CB8AC3E}">
        <p14:creationId xmlns:p14="http://schemas.microsoft.com/office/powerpoint/2010/main" val="25993147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9FEF622C-79FF-4A5B-83B2-BD80C088A95B}"/>
              </a:ext>
            </a:extLst>
          </p:cNvPr>
          <p:cNvSpPr/>
          <p:nvPr/>
        </p:nvSpPr>
        <p:spPr>
          <a:xfrm>
            <a:off x="1480407" y="244887"/>
            <a:ext cx="23438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600"/>
              </a:spcBef>
              <a:buClr>
                <a:srgbClr val="C00000"/>
              </a:buClr>
            </a:pP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cs typeface="Arial" charset="0"/>
              </a:rPr>
              <a:t>ЗАКЛЮЧЕНИЕ</a:t>
            </a:r>
          </a:p>
        </p:txBody>
      </p:sp>
      <p:grpSp>
        <p:nvGrpSpPr>
          <p:cNvPr id="13" name="Группа 12">
            <a:extLst>
              <a:ext uri="{FF2B5EF4-FFF2-40B4-BE49-F238E27FC236}">
                <a16:creationId xmlns="" xmlns:a16="http://schemas.microsoft.com/office/drawing/2014/main" id="{9146776D-4FB3-42E4-AA18-26A36EE45281}"/>
              </a:ext>
            </a:extLst>
          </p:cNvPr>
          <p:cNvGrpSpPr/>
          <p:nvPr/>
        </p:nvGrpSpPr>
        <p:grpSpPr>
          <a:xfrm>
            <a:off x="43475" y="850626"/>
            <a:ext cx="11972440" cy="289377"/>
            <a:chOff x="77324" y="799469"/>
            <a:chExt cx="11972440" cy="289377"/>
          </a:xfrm>
          <a:effectLst>
            <a:outerShdw blurRad="139700" dist="25400" dir="4260000" sy="-23000" kx="-800400" algn="bl" rotWithShape="0">
              <a:prstClr val="black">
                <a:alpha val="80000"/>
              </a:prstClr>
            </a:outerShdw>
          </a:effectLst>
        </p:grpSpPr>
        <p:cxnSp>
          <p:nvCxnSpPr>
            <p:cNvPr id="14" name="Прямая соединительная линия 13">
              <a:extLst>
                <a:ext uri="{FF2B5EF4-FFF2-40B4-BE49-F238E27FC236}">
                  <a16:creationId xmlns="" xmlns:a16="http://schemas.microsoft.com/office/drawing/2014/main" id="{7D29F420-F6D1-4A49-A7D1-D4B038A72C59}"/>
                </a:ext>
              </a:extLst>
            </p:cNvPr>
            <p:cNvCxnSpPr/>
            <p:nvPr/>
          </p:nvCxnSpPr>
          <p:spPr>
            <a:xfrm>
              <a:off x="118362" y="880882"/>
              <a:ext cx="11700000" cy="0"/>
            </a:xfrm>
            <a:prstGeom prst="line">
              <a:avLst/>
            </a:prstGeom>
            <a:ln w="47625">
              <a:solidFill>
                <a:schemeClr val="accent1">
                  <a:lumMod val="60000"/>
                  <a:lumOff val="40000"/>
                </a:schemeClr>
              </a:solidFill>
            </a:ln>
            <a:effectLst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>
              <a:extLst>
                <a:ext uri="{FF2B5EF4-FFF2-40B4-BE49-F238E27FC236}">
                  <a16:creationId xmlns="" xmlns:a16="http://schemas.microsoft.com/office/drawing/2014/main" id="{F5E9B51A-3901-486D-BC93-E16F206125DD}"/>
                </a:ext>
              </a:extLst>
            </p:cNvPr>
            <p:cNvCxnSpPr/>
            <p:nvPr/>
          </p:nvCxnSpPr>
          <p:spPr>
            <a:xfrm>
              <a:off x="145680" y="946658"/>
              <a:ext cx="11808000" cy="0"/>
            </a:xfrm>
            <a:prstGeom prst="line">
              <a:avLst/>
            </a:prstGeom>
            <a:ln w="25400">
              <a:solidFill>
                <a:schemeClr val="accent1">
                  <a:lumMod val="60000"/>
                  <a:lumOff val="40000"/>
                </a:schemeClr>
              </a:solidFill>
            </a:ln>
            <a:effectLst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>
              <a:extLst>
                <a:ext uri="{FF2B5EF4-FFF2-40B4-BE49-F238E27FC236}">
                  <a16:creationId xmlns="" xmlns:a16="http://schemas.microsoft.com/office/drawing/2014/main" id="{EA014BA8-DB0C-4BF8-94F5-77B9488730B1}"/>
                </a:ext>
              </a:extLst>
            </p:cNvPr>
            <p:cNvCxnSpPr/>
            <p:nvPr/>
          </p:nvCxnSpPr>
          <p:spPr>
            <a:xfrm>
              <a:off x="97764" y="1025044"/>
              <a:ext cx="11952000" cy="0"/>
            </a:xfrm>
            <a:prstGeom prst="line">
              <a:avLst/>
            </a:prstGeom>
            <a:ln w="47625">
              <a:solidFill>
                <a:schemeClr val="accent1">
                  <a:lumMod val="60000"/>
                  <a:lumOff val="4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17" name="Прямоугольник: усеченные противолежащие углы 16">
              <a:extLst>
                <a:ext uri="{FF2B5EF4-FFF2-40B4-BE49-F238E27FC236}">
                  <a16:creationId xmlns="" xmlns:a16="http://schemas.microsoft.com/office/drawing/2014/main" id="{D92360C5-61CD-4B8E-B75F-AAADED7B7D7B}"/>
                </a:ext>
              </a:extLst>
            </p:cNvPr>
            <p:cNvSpPr/>
            <p:nvPr/>
          </p:nvSpPr>
          <p:spPr>
            <a:xfrm>
              <a:off x="77324" y="799469"/>
              <a:ext cx="734258" cy="289377"/>
            </a:xfrm>
            <a:prstGeom prst="snip2DiagRect">
              <a:avLst/>
            </a:prstGeom>
            <a:solidFill>
              <a:schemeClr val="accent1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93F23BEE-263A-4AEF-B5B6-89779CBCCE82}"/>
              </a:ext>
            </a:extLst>
          </p:cNvPr>
          <p:cNvSpPr txBox="1"/>
          <p:nvPr/>
        </p:nvSpPr>
        <p:spPr>
          <a:xfrm>
            <a:off x="777732" y="2551837"/>
            <a:ext cx="9971783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Полученные результаты свидетельствуют о специфическом экстракорпоральном удалении патологически активированных нейтрофилов при проведении </a:t>
            </a:r>
            <a:r>
              <a:rPr lang="ru-RU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полимиксиновой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сорбции, что расширяет представления о механизмах влияния данного метода экстракорпорального лечения при сепсисе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4602431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>
            <a:extLst>
              <a:ext uri="{FF2B5EF4-FFF2-40B4-BE49-F238E27FC236}">
                <a16:creationId xmlns="" xmlns:a16="http://schemas.microsoft.com/office/drawing/2014/main" id="{9146776D-4FB3-42E4-AA18-26A36EE45281}"/>
              </a:ext>
            </a:extLst>
          </p:cNvPr>
          <p:cNvGrpSpPr/>
          <p:nvPr/>
        </p:nvGrpSpPr>
        <p:grpSpPr>
          <a:xfrm>
            <a:off x="43475" y="850626"/>
            <a:ext cx="11972440" cy="289377"/>
            <a:chOff x="77324" y="799469"/>
            <a:chExt cx="11972440" cy="289377"/>
          </a:xfrm>
          <a:effectLst>
            <a:outerShdw blurRad="139700" dist="25400" dir="4260000" sy="-23000" kx="-800400" algn="bl" rotWithShape="0">
              <a:prstClr val="black">
                <a:alpha val="80000"/>
              </a:prstClr>
            </a:outerShdw>
          </a:effectLst>
        </p:grpSpPr>
        <p:cxnSp>
          <p:nvCxnSpPr>
            <p:cNvPr id="14" name="Прямая соединительная линия 13">
              <a:extLst>
                <a:ext uri="{FF2B5EF4-FFF2-40B4-BE49-F238E27FC236}">
                  <a16:creationId xmlns="" xmlns:a16="http://schemas.microsoft.com/office/drawing/2014/main" id="{7D29F420-F6D1-4A49-A7D1-D4B038A72C59}"/>
                </a:ext>
              </a:extLst>
            </p:cNvPr>
            <p:cNvCxnSpPr/>
            <p:nvPr/>
          </p:nvCxnSpPr>
          <p:spPr>
            <a:xfrm>
              <a:off x="118362" y="880882"/>
              <a:ext cx="11700000" cy="0"/>
            </a:xfrm>
            <a:prstGeom prst="line">
              <a:avLst/>
            </a:prstGeom>
            <a:ln w="47625">
              <a:solidFill>
                <a:schemeClr val="accent1">
                  <a:lumMod val="60000"/>
                  <a:lumOff val="40000"/>
                </a:schemeClr>
              </a:solidFill>
            </a:ln>
            <a:effectLst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>
              <a:extLst>
                <a:ext uri="{FF2B5EF4-FFF2-40B4-BE49-F238E27FC236}">
                  <a16:creationId xmlns="" xmlns:a16="http://schemas.microsoft.com/office/drawing/2014/main" id="{F5E9B51A-3901-486D-BC93-E16F206125DD}"/>
                </a:ext>
              </a:extLst>
            </p:cNvPr>
            <p:cNvCxnSpPr/>
            <p:nvPr/>
          </p:nvCxnSpPr>
          <p:spPr>
            <a:xfrm>
              <a:off x="145680" y="946658"/>
              <a:ext cx="11808000" cy="0"/>
            </a:xfrm>
            <a:prstGeom prst="line">
              <a:avLst/>
            </a:prstGeom>
            <a:ln w="25400">
              <a:solidFill>
                <a:schemeClr val="accent1">
                  <a:lumMod val="60000"/>
                  <a:lumOff val="40000"/>
                </a:schemeClr>
              </a:solidFill>
            </a:ln>
            <a:effectLst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>
              <a:extLst>
                <a:ext uri="{FF2B5EF4-FFF2-40B4-BE49-F238E27FC236}">
                  <a16:creationId xmlns="" xmlns:a16="http://schemas.microsoft.com/office/drawing/2014/main" id="{EA014BA8-DB0C-4BF8-94F5-77B9488730B1}"/>
                </a:ext>
              </a:extLst>
            </p:cNvPr>
            <p:cNvCxnSpPr/>
            <p:nvPr/>
          </p:nvCxnSpPr>
          <p:spPr>
            <a:xfrm>
              <a:off x="97764" y="1025044"/>
              <a:ext cx="11952000" cy="0"/>
            </a:xfrm>
            <a:prstGeom prst="line">
              <a:avLst/>
            </a:prstGeom>
            <a:ln w="47625">
              <a:solidFill>
                <a:schemeClr val="accent1">
                  <a:lumMod val="60000"/>
                  <a:lumOff val="4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17" name="Прямоугольник: усеченные противолежащие углы 16">
              <a:extLst>
                <a:ext uri="{FF2B5EF4-FFF2-40B4-BE49-F238E27FC236}">
                  <a16:creationId xmlns="" xmlns:a16="http://schemas.microsoft.com/office/drawing/2014/main" id="{D92360C5-61CD-4B8E-B75F-AAADED7B7D7B}"/>
                </a:ext>
              </a:extLst>
            </p:cNvPr>
            <p:cNvSpPr/>
            <p:nvPr/>
          </p:nvSpPr>
          <p:spPr>
            <a:xfrm>
              <a:off x="77324" y="799469"/>
              <a:ext cx="734258" cy="289377"/>
            </a:xfrm>
            <a:prstGeom prst="snip2DiagRect">
              <a:avLst/>
            </a:prstGeom>
            <a:solidFill>
              <a:schemeClr val="accent1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40DF8A56-069E-497E-8EBC-1A1B3B9C4DC7}"/>
              </a:ext>
            </a:extLst>
          </p:cNvPr>
          <p:cNvSpPr/>
          <p:nvPr/>
        </p:nvSpPr>
        <p:spPr>
          <a:xfrm>
            <a:off x="43475" y="1818797"/>
            <a:ext cx="11876356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ru-RU" altLang="ru-RU" sz="3200" dirty="0"/>
              <a:t>- Определение механизмов повышенной </a:t>
            </a:r>
            <a:r>
              <a:rPr lang="ru-RU" altLang="ru-RU" sz="3200" dirty="0" err="1"/>
              <a:t>аффинности</a:t>
            </a:r>
            <a:r>
              <a:rPr lang="ru-RU" altLang="ru-RU" sz="3200" dirty="0"/>
              <a:t>   </a:t>
            </a:r>
          </a:p>
          <a:p>
            <a:pPr algn="just">
              <a:spcBef>
                <a:spcPts val="1200"/>
              </a:spcBef>
            </a:pPr>
            <a:r>
              <a:rPr lang="ru-RU" altLang="ru-RU" sz="3200" dirty="0"/>
              <a:t>активированных популяций нейтрофилов к </a:t>
            </a:r>
            <a:r>
              <a:rPr lang="ru-RU" altLang="ru-RU" sz="3200" dirty="0" err="1"/>
              <a:t>полимиксину</a:t>
            </a:r>
            <a:r>
              <a:rPr lang="ru-RU" altLang="ru-RU" sz="3200" dirty="0"/>
              <a:t> и их фенотип.  </a:t>
            </a:r>
          </a:p>
          <a:p>
            <a:pPr algn="just">
              <a:spcBef>
                <a:spcPts val="1200"/>
              </a:spcBef>
            </a:pPr>
            <a:r>
              <a:rPr lang="ru-RU" altLang="ru-RU" sz="3200" dirty="0"/>
              <a:t>- Исследование  влияния снижения концентрации в кровотоке на показатели иммунного статуса.</a:t>
            </a:r>
          </a:p>
          <a:p>
            <a:pPr algn="just">
              <a:spcBef>
                <a:spcPts val="1200"/>
              </a:spcBef>
            </a:pPr>
            <a:r>
              <a:rPr lang="ru-RU" altLang="ru-RU" sz="3200" dirty="0"/>
              <a:t>- Изучение причинной связи и клинической эффективности </a:t>
            </a:r>
            <a:r>
              <a:rPr lang="ru-RU" altLang="ru-RU" sz="3200" dirty="0" err="1"/>
              <a:t>органопротективного</a:t>
            </a:r>
            <a:r>
              <a:rPr lang="ru-RU" altLang="ru-RU" sz="3200" dirty="0"/>
              <a:t> воздействия экстракорпорального удаления активированных нейтрофилов из системного кровотока при  различных клинических ситуациях.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8200" y="106681"/>
            <a:ext cx="10515600" cy="743946"/>
          </a:xfrm>
        </p:spPr>
        <p:txBody>
          <a:bodyPr>
            <a:noAutofit/>
          </a:bodyPr>
          <a:lstStyle/>
          <a:p>
            <a:pPr algn="ctr"/>
            <a:r>
              <a:rPr lang="ru-RU" sz="7200" b="1" i="1" dirty="0">
                <a:solidFill>
                  <a:srgbClr val="FF0000"/>
                </a:solidFill>
              </a:rPr>
              <a:t>?????</a:t>
            </a:r>
          </a:p>
        </p:txBody>
      </p:sp>
    </p:spTree>
    <p:extLst>
      <p:ext uri="{BB962C8B-B14F-4D97-AF65-F5344CB8AC3E}">
        <p14:creationId xmlns:p14="http://schemas.microsoft.com/office/powerpoint/2010/main" val="7739859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502859A4-ACFF-4930-B48C-7511DD11EE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03" y="414176"/>
            <a:ext cx="5492122" cy="36703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11CD4AD4-B4AC-4B53-8364-D8545A6D9B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2336006"/>
            <a:ext cx="5543550" cy="21859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Garamond" panose="02020404030301010803" pitchFamily="18" charset="0"/>
                <a:ea typeface="Microsoft YaHei" panose="020B0503020204020204" pitchFamily="34" charset="-122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Garamond" panose="02020404030301010803" pitchFamily="18" charset="0"/>
                <a:ea typeface="Microsoft YaHei" panose="020B0503020204020204" pitchFamily="34" charset="-122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Garamond" panose="02020404030301010803" pitchFamily="18" charset="0"/>
                <a:ea typeface="Microsoft YaHei" panose="020B0503020204020204" pitchFamily="34" charset="-122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Garamond" panose="02020404030301010803" pitchFamily="18" charset="0"/>
                <a:ea typeface="Microsoft YaHei" panose="020B0503020204020204" pitchFamily="34" charset="-122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Garamond" panose="02020404030301010803" pitchFamily="18" charset="0"/>
                <a:ea typeface="Microsoft YaHei" panose="020B0503020204020204" pitchFamily="34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Garamond" panose="02020404030301010803" pitchFamily="18" charset="0"/>
                <a:ea typeface="Microsoft YaHei" panose="020B0503020204020204" pitchFamily="34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Garamond" panose="02020404030301010803" pitchFamily="18" charset="0"/>
                <a:ea typeface="Microsoft YaHei" panose="020B0503020204020204" pitchFamily="34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Garamond" panose="02020404030301010803" pitchFamily="18" charset="0"/>
                <a:ea typeface="Microsoft YaHei" panose="020B0503020204020204" pitchFamily="34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Garamond" panose="02020404030301010803" pitchFamily="18" charset="0"/>
                <a:ea typeface="Microsoft YaHei" panose="020B0503020204020204" pitchFamily="34" charset="-122"/>
                <a:cs typeface="+mn-cs"/>
              </a:defRPr>
            </a:lvl9pPr>
          </a:lstStyle>
          <a:p>
            <a:pPr>
              <a:defRPr/>
            </a:pPr>
            <a:r>
              <a:rPr lang="en-US" sz="4800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6" charset="0"/>
                <a:ea typeface="Microsoft YaHei" charset="-122"/>
              </a:rPr>
              <a:t>«</a:t>
            </a:r>
            <a:r>
              <a:rPr lang="en-US" sz="48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6" charset="0"/>
                <a:ea typeface="Microsoft YaHei" charset="-122"/>
              </a:rPr>
              <a:t>De omnibus </a:t>
            </a:r>
            <a:r>
              <a:rPr lang="en-US" sz="4800" b="1" i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6" charset="0"/>
                <a:ea typeface="Microsoft YaHei" charset="-122"/>
              </a:rPr>
              <a:t>dubitandum</a:t>
            </a:r>
            <a:r>
              <a:rPr lang="en-US" sz="48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6" charset="0"/>
                <a:ea typeface="Microsoft YaHei" charset="-122"/>
              </a:rPr>
              <a:t> </a:t>
            </a:r>
            <a:r>
              <a:rPr lang="en-US" sz="4800" b="1" i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6" charset="0"/>
                <a:ea typeface="Microsoft YaHei" charset="-122"/>
              </a:rPr>
              <a:t>est</a:t>
            </a:r>
            <a:r>
              <a:rPr lang="en-US" sz="48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6" charset="0"/>
                <a:ea typeface="Microsoft YaHei" charset="-122"/>
              </a:rPr>
              <a:t>»</a:t>
            </a:r>
            <a:endParaRPr lang="ru-RU" sz="4800" b="1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6" charset="0"/>
              <a:ea typeface="Microsoft YaHei" charset="-122"/>
            </a:endParaRPr>
          </a:p>
          <a:p>
            <a:pPr>
              <a:defRPr/>
            </a:pPr>
            <a:r>
              <a:rPr lang="ru-RU" sz="4000" b="1" i="1" dirty="0">
                <a:latin typeface="Garamond" pitchFamily="16" charset="0"/>
                <a:ea typeface="Microsoft YaHei" charset="-122"/>
              </a:rPr>
              <a:t>                                 </a:t>
            </a:r>
            <a:endParaRPr lang="ru-RU" altLang="ru-RU" sz="4000" b="1" dirty="0">
              <a:solidFill>
                <a:srgbClr val="FFFF00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E6C50D85-BCF7-492C-B522-8E012F9CBD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1941" y="818911"/>
            <a:ext cx="4760912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Garamond" panose="02020404030301010803" pitchFamily="18" charset="0"/>
                <a:ea typeface="Microsoft YaHei" panose="020B0503020204020204" pitchFamily="34" charset="-122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Garamond" panose="02020404030301010803" pitchFamily="18" charset="0"/>
                <a:ea typeface="Microsoft YaHei" panose="020B0503020204020204" pitchFamily="34" charset="-122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Garamond" panose="02020404030301010803" pitchFamily="18" charset="0"/>
                <a:ea typeface="Microsoft YaHei" panose="020B0503020204020204" pitchFamily="34" charset="-122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Garamond" panose="02020404030301010803" pitchFamily="18" charset="0"/>
                <a:ea typeface="Microsoft YaHei" panose="020B0503020204020204" pitchFamily="34" charset="-122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Garamond" panose="02020404030301010803" pitchFamily="18" charset="0"/>
                <a:ea typeface="Microsoft YaHei" panose="020B0503020204020204" pitchFamily="34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Garamond" panose="02020404030301010803" pitchFamily="18" charset="0"/>
                <a:ea typeface="Microsoft YaHei" panose="020B0503020204020204" pitchFamily="34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Garamond" panose="02020404030301010803" pitchFamily="18" charset="0"/>
                <a:ea typeface="Microsoft YaHei" panose="020B0503020204020204" pitchFamily="34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Garamond" panose="02020404030301010803" pitchFamily="18" charset="0"/>
                <a:ea typeface="Microsoft YaHei" panose="020B0503020204020204" pitchFamily="34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Garamond" panose="02020404030301010803" pitchFamily="18" charset="0"/>
                <a:ea typeface="Microsoft YaHei" panose="020B0503020204020204" pitchFamily="34" charset="-122"/>
                <a:cs typeface="+mn-cs"/>
              </a:defRPr>
            </a:lvl9pPr>
          </a:lstStyle>
          <a:p>
            <a:pPr eaLnBrk="1" hangingPunct="1"/>
            <a:r>
              <a:rPr lang="ru-RU" altLang="ru-RU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Автор теории радикального сомнения для решения вопроса о познании мира – </a:t>
            </a:r>
          </a:p>
          <a:p>
            <a:pPr eaLnBrk="1" hangingPunct="1"/>
            <a:r>
              <a:rPr lang="ru-RU" altLang="ru-RU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рационального метода научного познания</a:t>
            </a:r>
            <a:br>
              <a:rPr lang="ru-RU" altLang="ru-RU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altLang="ru-RU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Объект 4">
            <a:extLst>
              <a:ext uri="{FF2B5EF4-FFF2-40B4-BE49-F238E27FC236}">
                <a16:creationId xmlns="" xmlns:a16="http://schemas.microsoft.com/office/drawing/2014/main" id="{F538059D-4549-4990-AEC1-1F344B6F1096}"/>
              </a:ext>
            </a:extLst>
          </p:cNvPr>
          <p:cNvSpPr txBox="1">
            <a:spLocks/>
          </p:cNvSpPr>
          <p:nvPr/>
        </p:nvSpPr>
        <p:spPr>
          <a:xfrm>
            <a:off x="2033960" y="4786207"/>
            <a:ext cx="8335963" cy="646113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Garamond" panose="02020404030301010803" pitchFamily="18" charset="0"/>
                <a:ea typeface="Microsoft YaHei" panose="020B0503020204020204" pitchFamily="34" charset="-122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Garamond" panose="02020404030301010803" pitchFamily="18" charset="0"/>
                <a:ea typeface="Microsoft YaHei" panose="020B0503020204020204" pitchFamily="34" charset="-122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Garamond" panose="02020404030301010803" pitchFamily="18" charset="0"/>
                <a:ea typeface="Microsoft YaHei" panose="020B0503020204020204" pitchFamily="34" charset="-122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Garamond" panose="02020404030301010803" pitchFamily="18" charset="0"/>
                <a:ea typeface="Microsoft YaHei" panose="020B0503020204020204" pitchFamily="34" charset="-122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Garamond" panose="02020404030301010803" pitchFamily="18" charset="0"/>
                <a:ea typeface="Microsoft YaHei" panose="020B0503020204020204" pitchFamily="34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Garamond" panose="02020404030301010803" pitchFamily="18" charset="0"/>
                <a:ea typeface="Microsoft YaHei" panose="020B0503020204020204" pitchFamily="34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Garamond" panose="02020404030301010803" pitchFamily="18" charset="0"/>
                <a:ea typeface="Microsoft YaHei" panose="020B0503020204020204" pitchFamily="34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Garamond" panose="02020404030301010803" pitchFamily="18" charset="0"/>
                <a:ea typeface="Microsoft YaHei" panose="020B0503020204020204" pitchFamily="34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Garamond" panose="02020404030301010803" pitchFamily="18" charset="0"/>
                <a:ea typeface="Microsoft YaHei" panose="020B0503020204020204" pitchFamily="34" charset="-122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ru-RU" sz="4000" i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icrosoft YaHei" charset="-122"/>
                <a:cs typeface="Arial" pitchFamily="34" charset="0"/>
              </a:rPr>
              <a:t>Спасибо за внимание!!!</a:t>
            </a:r>
            <a:endParaRPr lang="ru-RU" sz="4000" i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350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="" xmlns:a16="http://schemas.microsoft.com/office/drawing/2014/main" id="{7D14D100-8138-49B3-A340-E246A39F7F88}"/>
              </a:ext>
            </a:extLst>
          </p:cNvPr>
          <p:cNvGrpSpPr/>
          <p:nvPr/>
        </p:nvGrpSpPr>
        <p:grpSpPr>
          <a:xfrm>
            <a:off x="4187767" y="1864160"/>
            <a:ext cx="7440025" cy="4770146"/>
            <a:chOff x="4301055" y="2079279"/>
            <a:chExt cx="7440025" cy="4770146"/>
          </a:xfrm>
        </p:grpSpPr>
        <p:pic>
          <p:nvPicPr>
            <p:cNvPr id="11" name="Рисунок 10">
              <a:extLst>
                <a:ext uri="{FF2B5EF4-FFF2-40B4-BE49-F238E27FC236}">
                  <a16:creationId xmlns="" xmlns:a16="http://schemas.microsoft.com/office/drawing/2014/main" id="{A34DE139-3825-4789-9B85-F6807D6D30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1055" y="2079279"/>
              <a:ext cx="7247240" cy="4770146"/>
            </a:xfrm>
            <a:prstGeom prst="rect">
              <a:avLst/>
            </a:prstGeom>
          </p:spPr>
        </p:pic>
        <p:sp>
          <p:nvSpPr>
            <p:cNvPr id="26" name="Прямоугольник 25">
              <a:extLst>
                <a:ext uri="{FF2B5EF4-FFF2-40B4-BE49-F238E27FC236}">
                  <a16:creationId xmlns="" xmlns:a16="http://schemas.microsoft.com/office/drawing/2014/main" id="{59F0248E-1F35-4680-91A0-5D30F3ECA11E}"/>
                </a:ext>
              </a:extLst>
            </p:cNvPr>
            <p:cNvSpPr/>
            <p:nvPr/>
          </p:nvSpPr>
          <p:spPr>
            <a:xfrm>
              <a:off x="10739726" y="3619150"/>
              <a:ext cx="76527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dirty="0"/>
                <a:t>OTHER</a:t>
              </a:r>
              <a:endParaRPr lang="ru-RU" sz="1600" b="1" dirty="0"/>
            </a:p>
          </p:txBody>
        </p:sp>
        <p:sp>
          <p:nvSpPr>
            <p:cNvPr id="27" name="Прямоугольник 26">
              <a:extLst>
                <a:ext uri="{FF2B5EF4-FFF2-40B4-BE49-F238E27FC236}">
                  <a16:creationId xmlns="" xmlns:a16="http://schemas.microsoft.com/office/drawing/2014/main" id="{BFC6496E-5FCB-486E-9B86-7EACEC8F839F}"/>
                </a:ext>
              </a:extLst>
            </p:cNvPr>
            <p:cNvSpPr/>
            <p:nvPr/>
          </p:nvSpPr>
          <p:spPr>
            <a:xfrm>
              <a:off x="10779278" y="4571325"/>
              <a:ext cx="96180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dirty="0"/>
                <a:t>TRAUMA</a:t>
              </a:r>
              <a:endParaRPr lang="ru-RU" sz="1600" b="1" dirty="0"/>
            </a:p>
          </p:txBody>
        </p:sp>
        <p:sp>
          <p:nvSpPr>
            <p:cNvPr id="28" name="Прямоугольник 27">
              <a:extLst>
                <a:ext uri="{FF2B5EF4-FFF2-40B4-BE49-F238E27FC236}">
                  <a16:creationId xmlns="" xmlns:a16="http://schemas.microsoft.com/office/drawing/2014/main" id="{2C90997B-2A0F-4D60-BBBC-6F10114E2064}"/>
                </a:ext>
              </a:extLst>
            </p:cNvPr>
            <p:cNvSpPr/>
            <p:nvPr/>
          </p:nvSpPr>
          <p:spPr>
            <a:xfrm>
              <a:off x="10339776" y="5397474"/>
              <a:ext cx="78258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dirty="0"/>
                <a:t>BURNS</a:t>
              </a:r>
              <a:endParaRPr lang="ru-RU" sz="1600" b="1" dirty="0"/>
            </a:p>
          </p:txBody>
        </p:sp>
        <p:sp>
          <p:nvSpPr>
            <p:cNvPr id="29" name="Прямоугольник 28">
              <a:extLst>
                <a:ext uri="{FF2B5EF4-FFF2-40B4-BE49-F238E27FC236}">
                  <a16:creationId xmlns="" xmlns:a16="http://schemas.microsoft.com/office/drawing/2014/main" id="{04D90669-47C1-4E48-A70F-1A876A10DFEB}"/>
                </a:ext>
              </a:extLst>
            </p:cNvPr>
            <p:cNvSpPr/>
            <p:nvPr/>
          </p:nvSpPr>
          <p:spPr>
            <a:xfrm>
              <a:off x="9514455" y="6118330"/>
              <a:ext cx="127201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dirty="0"/>
                <a:t>PANCRETITIS</a:t>
              </a:r>
              <a:endParaRPr lang="ru-RU" sz="1600" b="1" dirty="0"/>
            </a:p>
          </p:txBody>
        </p:sp>
        <p:sp>
          <p:nvSpPr>
            <p:cNvPr id="30" name="Прямоугольник 29">
              <a:extLst>
                <a:ext uri="{FF2B5EF4-FFF2-40B4-BE49-F238E27FC236}">
                  <a16:creationId xmlns="" xmlns:a16="http://schemas.microsoft.com/office/drawing/2014/main" id="{EED19AA7-C7C2-480E-AA36-0293E4274885}"/>
                </a:ext>
              </a:extLst>
            </p:cNvPr>
            <p:cNvSpPr/>
            <p:nvPr/>
          </p:nvSpPr>
          <p:spPr>
            <a:xfrm>
              <a:off x="6784498" y="6486344"/>
              <a:ext cx="230947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dirty="0">
                  <a:solidFill>
                    <a:srgbClr val="0000FF"/>
                  </a:solidFill>
                </a:rPr>
                <a:t>BLOOD BORN INFECTION</a:t>
              </a:r>
              <a:endParaRPr lang="ru-RU" sz="1600" b="1" dirty="0">
                <a:solidFill>
                  <a:srgbClr val="0000FF"/>
                </a:solidFill>
              </a:endParaRPr>
            </a:p>
          </p:txBody>
        </p:sp>
        <p:sp>
          <p:nvSpPr>
            <p:cNvPr id="31" name="Прямоугольник 30">
              <a:extLst>
                <a:ext uri="{FF2B5EF4-FFF2-40B4-BE49-F238E27FC236}">
                  <a16:creationId xmlns="" xmlns:a16="http://schemas.microsoft.com/office/drawing/2014/main" id="{F0D2BCA9-6032-4C11-B75D-7ABFCF6C4AB7}"/>
                </a:ext>
              </a:extLst>
            </p:cNvPr>
            <p:cNvSpPr/>
            <p:nvPr/>
          </p:nvSpPr>
          <p:spPr>
            <a:xfrm>
              <a:off x="6868384" y="3449873"/>
              <a:ext cx="102605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dirty="0">
                  <a:solidFill>
                    <a:schemeClr val="bg1"/>
                  </a:solidFill>
                </a:rPr>
                <a:t>BACTERIA</a:t>
              </a:r>
              <a:endParaRPr lang="ru-RU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32" name="Прямоугольник 31">
              <a:extLst>
                <a:ext uri="{FF2B5EF4-FFF2-40B4-BE49-F238E27FC236}">
                  <a16:creationId xmlns="" xmlns:a16="http://schemas.microsoft.com/office/drawing/2014/main" id="{8464C27F-3574-4527-A23C-86FD2C55D740}"/>
                </a:ext>
              </a:extLst>
            </p:cNvPr>
            <p:cNvSpPr/>
            <p:nvPr/>
          </p:nvSpPr>
          <p:spPr>
            <a:xfrm>
              <a:off x="9094762" y="4475440"/>
              <a:ext cx="63902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dirty="0">
                  <a:solidFill>
                    <a:srgbClr val="0000FF"/>
                  </a:solidFill>
                </a:rPr>
                <a:t>SIRS</a:t>
              </a:r>
              <a:endParaRPr lang="ru-RU" sz="2000" b="1" dirty="0">
                <a:solidFill>
                  <a:srgbClr val="0000FF"/>
                </a:solidFill>
              </a:endParaRPr>
            </a:p>
          </p:txBody>
        </p:sp>
        <p:sp>
          <p:nvSpPr>
            <p:cNvPr id="33" name="Прямоугольник 32">
              <a:extLst>
                <a:ext uri="{FF2B5EF4-FFF2-40B4-BE49-F238E27FC236}">
                  <a16:creationId xmlns="" xmlns:a16="http://schemas.microsoft.com/office/drawing/2014/main" id="{7E152F7D-B6A0-484C-B952-FAD769FF8868}"/>
                </a:ext>
              </a:extLst>
            </p:cNvPr>
            <p:cNvSpPr/>
            <p:nvPr/>
          </p:nvSpPr>
          <p:spPr>
            <a:xfrm>
              <a:off x="7563556" y="4593824"/>
              <a:ext cx="88036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dirty="0">
                  <a:solidFill>
                    <a:srgbClr val="0000FF"/>
                  </a:solidFill>
                </a:rPr>
                <a:t>SEPSIS</a:t>
              </a:r>
              <a:endParaRPr lang="ru-RU" sz="2000" b="1" dirty="0">
                <a:solidFill>
                  <a:srgbClr val="0000FF"/>
                </a:solidFill>
              </a:endParaRPr>
            </a:p>
          </p:txBody>
        </p:sp>
        <p:sp>
          <p:nvSpPr>
            <p:cNvPr id="34" name="Прямоугольник 33">
              <a:extLst>
                <a:ext uri="{FF2B5EF4-FFF2-40B4-BE49-F238E27FC236}">
                  <a16:creationId xmlns="" xmlns:a16="http://schemas.microsoft.com/office/drawing/2014/main" id="{35FEDBF5-5AEF-4B44-BCC9-3DF3E1AE6119}"/>
                </a:ext>
              </a:extLst>
            </p:cNvPr>
            <p:cNvSpPr/>
            <p:nvPr/>
          </p:nvSpPr>
          <p:spPr>
            <a:xfrm>
              <a:off x="5184238" y="3981189"/>
              <a:ext cx="121796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0000FF"/>
                  </a:solidFill>
                </a:rPr>
                <a:t>INFECTION</a:t>
              </a:r>
              <a:endParaRPr lang="ru-RU" b="1" dirty="0">
                <a:solidFill>
                  <a:srgbClr val="0000FF"/>
                </a:solidFill>
              </a:endParaRPr>
            </a:p>
          </p:txBody>
        </p:sp>
        <p:sp>
          <p:nvSpPr>
            <p:cNvPr id="35" name="Прямоугольник 34">
              <a:extLst>
                <a:ext uri="{FF2B5EF4-FFF2-40B4-BE49-F238E27FC236}">
                  <a16:creationId xmlns="" xmlns:a16="http://schemas.microsoft.com/office/drawing/2014/main" id="{A6D7F962-E4AF-49A6-8C15-D4829496D20D}"/>
                </a:ext>
              </a:extLst>
            </p:cNvPr>
            <p:cNvSpPr/>
            <p:nvPr/>
          </p:nvSpPr>
          <p:spPr>
            <a:xfrm>
              <a:off x="5711665" y="4525885"/>
              <a:ext cx="73449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dirty="0"/>
                <a:t>FUNGI</a:t>
              </a:r>
              <a:endParaRPr lang="ru-RU" sz="1600" b="1" dirty="0"/>
            </a:p>
          </p:txBody>
        </p:sp>
        <p:sp>
          <p:nvSpPr>
            <p:cNvPr id="36" name="Прямоугольник 35">
              <a:extLst>
                <a:ext uri="{FF2B5EF4-FFF2-40B4-BE49-F238E27FC236}">
                  <a16:creationId xmlns="" xmlns:a16="http://schemas.microsoft.com/office/drawing/2014/main" id="{E4EA9759-A2EE-41AC-8EEA-19A5ACB0C11D}"/>
                </a:ext>
              </a:extLst>
            </p:cNvPr>
            <p:cNvSpPr/>
            <p:nvPr/>
          </p:nvSpPr>
          <p:spPr>
            <a:xfrm>
              <a:off x="5549151" y="5100555"/>
              <a:ext cx="109369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dirty="0"/>
                <a:t>PARASITES</a:t>
              </a:r>
              <a:endParaRPr lang="ru-RU" sz="1600" b="1" dirty="0"/>
            </a:p>
          </p:txBody>
        </p:sp>
        <p:sp>
          <p:nvSpPr>
            <p:cNvPr id="37" name="Прямоугольник 36">
              <a:extLst>
                <a:ext uri="{FF2B5EF4-FFF2-40B4-BE49-F238E27FC236}">
                  <a16:creationId xmlns="" xmlns:a16="http://schemas.microsoft.com/office/drawing/2014/main" id="{15EA6178-4674-4250-964A-E3C89D943845}"/>
                </a:ext>
              </a:extLst>
            </p:cNvPr>
            <p:cNvSpPr/>
            <p:nvPr/>
          </p:nvSpPr>
          <p:spPr>
            <a:xfrm>
              <a:off x="6142983" y="5572788"/>
              <a:ext cx="90403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dirty="0"/>
                <a:t>VIRUSES</a:t>
              </a:r>
              <a:endParaRPr lang="ru-RU" sz="1600" b="1" dirty="0"/>
            </a:p>
          </p:txBody>
        </p:sp>
        <p:sp>
          <p:nvSpPr>
            <p:cNvPr id="38" name="Прямоугольник 37">
              <a:extLst>
                <a:ext uri="{FF2B5EF4-FFF2-40B4-BE49-F238E27FC236}">
                  <a16:creationId xmlns="" xmlns:a16="http://schemas.microsoft.com/office/drawing/2014/main" id="{1CFD1217-7F7D-47BB-A18B-90E2FDDB8C03}"/>
                </a:ext>
              </a:extLst>
            </p:cNvPr>
            <p:cNvSpPr/>
            <p:nvPr/>
          </p:nvSpPr>
          <p:spPr>
            <a:xfrm>
              <a:off x="6617393" y="5857679"/>
              <a:ext cx="76527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dirty="0"/>
                <a:t>OTHER</a:t>
              </a:r>
              <a:endParaRPr lang="ru-RU" sz="1600" b="1" dirty="0"/>
            </a:p>
          </p:txBody>
        </p:sp>
        <p:sp>
          <p:nvSpPr>
            <p:cNvPr id="4" name="Стрелка: вниз 3">
              <a:extLst>
                <a:ext uri="{FF2B5EF4-FFF2-40B4-BE49-F238E27FC236}">
                  <a16:creationId xmlns="" xmlns:a16="http://schemas.microsoft.com/office/drawing/2014/main" id="{F762131D-C399-484B-9AFC-BD68ACA2B625}"/>
                </a:ext>
              </a:extLst>
            </p:cNvPr>
            <p:cNvSpPr/>
            <p:nvPr/>
          </p:nvSpPr>
          <p:spPr>
            <a:xfrm rot="10800000">
              <a:off x="7908406" y="5178902"/>
              <a:ext cx="126985" cy="1277981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C3DCDD96-007B-43D6-8379-9DF05EFF12C1}"/>
              </a:ext>
            </a:extLst>
          </p:cNvPr>
          <p:cNvSpPr/>
          <p:nvPr/>
        </p:nvSpPr>
        <p:spPr>
          <a:xfrm>
            <a:off x="1446246" y="186990"/>
            <a:ext cx="88871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600"/>
              </a:spcBef>
              <a:buClr>
                <a:srgbClr val="C00000"/>
              </a:buClr>
            </a:pP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cs typeface="Arial" charset="0"/>
              </a:rPr>
              <a:t>C</a:t>
            </a:r>
            <a:r>
              <a:rPr lang="ru-RU" sz="2800" b="1" dirty="0" err="1">
                <a:solidFill>
                  <a:schemeClr val="accent5">
                    <a:lumMod val="75000"/>
                  </a:schemeClr>
                </a:solidFill>
                <a:cs typeface="Arial" charset="0"/>
              </a:rPr>
              <a:t>епсис</a:t>
            </a: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cs typeface="Arial" charset="0"/>
              </a:rPr>
              <a:t> - это угрожающая жизни органная дисфункция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33C33227-5510-486D-A225-A7AF3E79FBF6}"/>
              </a:ext>
            </a:extLst>
          </p:cNvPr>
          <p:cNvSpPr/>
          <p:nvPr/>
        </p:nvSpPr>
        <p:spPr>
          <a:xfrm>
            <a:off x="1371600" y="1422266"/>
            <a:ext cx="9448800" cy="11604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0000"/>
              </a:lnSpc>
              <a:spcBef>
                <a:spcPct val="0"/>
              </a:spcBef>
              <a:spcAft>
                <a:spcPct val="70000"/>
              </a:spcAft>
              <a:buClr>
                <a:schemeClr val="accent1">
                  <a:lumMod val="60000"/>
                  <a:lumOff val="40000"/>
                </a:schemeClr>
              </a:buClr>
              <a:buSzPct val="140000"/>
              <a:buFont typeface="Arial" panose="020B0604020202020204" pitchFamily="34" charset="0"/>
              <a:buChar char="•"/>
            </a:pPr>
            <a:r>
              <a:rPr lang="en-US" altLang="ru-RU" b="1" i="1" dirty="0"/>
              <a:t>Singer M., </a:t>
            </a:r>
            <a:r>
              <a:rPr lang="en-US" altLang="ru-RU" b="1" i="1" dirty="0" err="1"/>
              <a:t>Deutschman</a:t>
            </a:r>
            <a:r>
              <a:rPr lang="en-US" altLang="ru-RU" b="1" i="1" dirty="0"/>
              <a:t> C.S., Seymour C.W. et al. (2016) </a:t>
            </a:r>
            <a:r>
              <a:rPr lang="ru-RU" altLang="ru-RU" b="1" i="1" dirty="0"/>
              <a:t/>
            </a:r>
            <a:br>
              <a:rPr lang="ru-RU" altLang="ru-RU" b="1" i="1" dirty="0"/>
            </a:br>
            <a:r>
              <a:rPr lang="en-US" altLang="ru-RU" b="1" i="1" dirty="0">
                <a:cs typeface="Times New Roman" panose="02020603050405020304" pitchFamily="18" charset="0"/>
              </a:rPr>
              <a:t>The Third International Consensus definitions for sepsis and septic shock</a:t>
            </a:r>
            <a:r>
              <a:rPr lang="ru-RU" altLang="ru-RU" b="1" i="1" dirty="0">
                <a:cs typeface="Times New Roman" panose="02020603050405020304" pitchFamily="18" charset="0"/>
              </a:rPr>
              <a:t> </a:t>
            </a:r>
            <a:r>
              <a:rPr lang="en-US" altLang="ru-RU" sz="2800" b="1" i="1" dirty="0">
                <a:solidFill>
                  <a:schemeClr val="accent5">
                    <a:lumMod val="75000"/>
                  </a:schemeClr>
                </a:solidFill>
                <a:cs typeface="Arial" charset="0"/>
              </a:rPr>
              <a:t>(</a:t>
            </a:r>
            <a:r>
              <a:rPr lang="en-US" altLang="ru-RU" sz="2000" b="1" i="1" dirty="0">
                <a:solidFill>
                  <a:schemeClr val="accent5">
                    <a:lumMod val="75000"/>
                  </a:schemeClr>
                </a:solidFill>
                <a:cs typeface="Arial" charset="0"/>
              </a:rPr>
              <a:t>Sepsis-3).</a:t>
            </a:r>
            <a:r>
              <a:rPr lang="ru-RU" altLang="ru-RU" sz="2000" b="1" i="1" dirty="0">
                <a:solidFill>
                  <a:schemeClr val="accent5">
                    <a:lumMod val="75000"/>
                  </a:schemeClr>
                </a:solidFill>
                <a:cs typeface="Arial" charset="0"/>
              </a:rPr>
              <a:t/>
            </a:r>
            <a:br>
              <a:rPr lang="ru-RU" altLang="ru-RU" sz="2000" b="1" i="1" dirty="0">
                <a:solidFill>
                  <a:schemeClr val="accent5">
                    <a:lumMod val="75000"/>
                  </a:schemeClr>
                </a:solidFill>
                <a:cs typeface="Arial" charset="0"/>
              </a:rPr>
            </a:br>
            <a:r>
              <a:rPr lang="en-US" altLang="ru-RU" b="1" i="1" dirty="0">
                <a:cs typeface="Times New Roman" panose="02020603050405020304" pitchFamily="18" charset="0"/>
              </a:rPr>
              <a:t>JAMA, 23 February</a:t>
            </a:r>
            <a:endParaRPr lang="ru-RU" altLang="ru-RU" b="1" i="1" dirty="0"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B8C550DB-7B54-4600-994C-C174ACC3884D}"/>
              </a:ext>
            </a:extLst>
          </p:cNvPr>
          <p:cNvSpPr/>
          <p:nvPr/>
        </p:nvSpPr>
        <p:spPr>
          <a:xfrm>
            <a:off x="241390" y="3007410"/>
            <a:ext cx="4851401" cy="2037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160"/>
              </a:lnSpc>
              <a:buClr>
                <a:srgbClr val="000000"/>
              </a:buClr>
              <a:buSzPct val="100000"/>
            </a:pPr>
            <a:r>
              <a:rPr lang="ru-RU" alt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«…Сепсис - угрожающая жизни органная дисфункция, </a:t>
            </a:r>
          </a:p>
          <a:p>
            <a:pPr>
              <a:lnSpc>
                <a:spcPts val="2160"/>
              </a:lnSpc>
              <a:buClr>
                <a:srgbClr val="000000"/>
              </a:buClr>
              <a:buSzPct val="100000"/>
            </a:pPr>
            <a:r>
              <a:rPr lang="ru-RU" alt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причиной которой является </a:t>
            </a:r>
            <a:r>
              <a:rPr lang="ru-RU" altLang="ru-RU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дисрегуляторный</a:t>
            </a:r>
            <a:r>
              <a:rPr lang="ru-RU" alt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ответ                 </a:t>
            </a:r>
          </a:p>
          <a:p>
            <a:pPr>
              <a:lnSpc>
                <a:spcPts val="2160"/>
              </a:lnSpc>
              <a:buClr>
                <a:srgbClr val="000000"/>
              </a:buClr>
              <a:buSzPct val="100000"/>
            </a:pPr>
            <a:r>
              <a:rPr lang="ru-RU" alt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организма на инфекцию…» </a:t>
            </a:r>
          </a:p>
          <a:p>
            <a:pPr>
              <a:lnSpc>
                <a:spcPts val="2160"/>
              </a:lnSpc>
              <a:buClr>
                <a:srgbClr val="000000"/>
              </a:buClr>
              <a:buSzPct val="100000"/>
            </a:pPr>
            <a:r>
              <a:rPr lang="ru-RU" altLang="ru-RU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(ответ организма на инфекцию </a:t>
            </a:r>
            <a:r>
              <a:rPr lang="en-US" altLang="ru-RU" sz="1400" b="1" i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ru-RU" sz="1400" b="1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повреждает собственные органы и ткани)</a:t>
            </a:r>
          </a:p>
        </p:txBody>
      </p:sp>
      <p:grpSp>
        <p:nvGrpSpPr>
          <p:cNvPr id="41" name="Группа 40">
            <a:extLst>
              <a:ext uri="{FF2B5EF4-FFF2-40B4-BE49-F238E27FC236}">
                <a16:creationId xmlns="" xmlns:a16="http://schemas.microsoft.com/office/drawing/2014/main" id="{0391E7C8-015F-41A1-9EC9-2D47CB5C218A}"/>
              </a:ext>
            </a:extLst>
          </p:cNvPr>
          <p:cNvGrpSpPr/>
          <p:nvPr/>
        </p:nvGrpSpPr>
        <p:grpSpPr>
          <a:xfrm>
            <a:off x="43475" y="780835"/>
            <a:ext cx="11972440" cy="289377"/>
            <a:chOff x="77324" y="799469"/>
            <a:chExt cx="11972440" cy="289377"/>
          </a:xfrm>
          <a:effectLst>
            <a:outerShdw blurRad="139700" dist="25400" dir="4260000" sy="-23000" kx="-800400" algn="bl" rotWithShape="0">
              <a:prstClr val="black">
                <a:alpha val="80000"/>
              </a:prstClr>
            </a:outerShdw>
          </a:effectLst>
        </p:grpSpPr>
        <p:cxnSp>
          <p:nvCxnSpPr>
            <p:cNvPr id="42" name="Прямая соединительная линия 41">
              <a:extLst>
                <a:ext uri="{FF2B5EF4-FFF2-40B4-BE49-F238E27FC236}">
                  <a16:creationId xmlns="" xmlns:a16="http://schemas.microsoft.com/office/drawing/2014/main" id="{FAF3C026-0D6C-458C-A807-81631ACDEC1E}"/>
                </a:ext>
              </a:extLst>
            </p:cNvPr>
            <p:cNvCxnSpPr/>
            <p:nvPr/>
          </p:nvCxnSpPr>
          <p:spPr>
            <a:xfrm>
              <a:off x="118362" y="880882"/>
              <a:ext cx="11700000" cy="0"/>
            </a:xfrm>
            <a:prstGeom prst="line">
              <a:avLst/>
            </a:prstGeom>
            <a:ln w="47625">
              <a:solidFill>
                <a:schemeClr val="accent1">
                  <a:lumMod val="60000"/>
                  <a:lumOff val="40000"/>
                </a:schemeClr>
              </a:solidFill>
            </a:ln>
            <a:effectLst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43" name="Прямая соединительная линия 42">
              <a:extLst>
                <a:ext uri="{FF2B5EF4-FFF2-40B4-BE49-F238E27FC236}">
                  <a16:creationId xmlns="" xmlns:a16="http://schemas.microsoft.com/office/drawing/2014/main" id="{4D61DCDC-E359-47A3-A247-08207D6ECE39}"/>
                </a:ext>
              </a:extLst>
            </p:cNvPr>
            <p:cNvCxnSpPr/>
            <p:nvPr/>
          </p:nvCxnSpPr>
          <p:spPr>
            <a:xfrm>
              <a:off x="145680" y="946658"/>
              <a:ext cx="11808000" cy="0"/>
            </a:xfrm>
            <a:prstGeom prst="line">
              <a:avLst/>
            </a:prstGeom>
            <a:ln w="25400">
              <a:solidFill>
                <a:schemeClr val="accent1">
                  <a:lumMod val="60000"/>
                  <a:lumOff val="40000"/>
                </a:schemeClr>
              </a:solidFill>
            </a:ln>
            <a:effectLst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44" name="Прямая соединительная линия 43">
              <a:extLst>
                <a:ext uri="{FF2B5EF4-FFF2-40B4-BE49-F238E27FC236}">
                  <a16:creationId xmlns="" xmlns:a16="http://schemas.microsoft.com/office/drawing/2014/main" id="{3D3DBF0A-428A-460D-A263-E82F9C9F7490}"/>
                </a:ext>
              </a:extLst>
            </p:cNvPr>
            <p:cNvCxnSpPr/>
            <p:nvPr/>
          </p:nvCxnSpPr>
          <p:spPr>
            <a:xfrm>
              <a:off x="97764" y="1025044"/>
              <a:ext cx="11952000" cy="0"/>
            </a:xfrm>
            <a:prstGeom prst="line">
              <a:avLst/>
            </a:prstGeom>
            <a:ln w="47625">
              <a:solidFill>
                <a:schemeClr val="accent1">
                  <a:lumMod val="60000"/>
                  <a:lumOff val="4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45" name="Прямоугольник: усеченные противолежащие углы 44">
              <a:extLst>
                <a:ext uri="{FF2B5EF4-FFF2-40B4-BE49-F238E27FC236}">
                  <a16:creationId xmlns="" xmlns:a16="http://schemas.microsoft.com/office/drawing/2014/main" id="{53ED52C0-49BC-43B1-B466-57F784767EB7}"/>
                </a:ext>
              </a:extLst>
            </p:cNvPr>
            <p:cNvSpPr/>
            <p:nvPr/>
          </p:nvSpPr>
          <p:spPr>
            <a:xfrm>
              <a:off x="77324" y="799469"/>
              <a:ext cx="734258" cy="289377"/>
            </a:xfrm>
            <a:prstGeom prst="snip2DiagRect">
              <a:avLst/>
            </a:prstGeom>
            <a:solidFill>
              <a:schemeClr val="accent1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178131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C3DCDD96-007B-43D6-8379-9DF05EFF12C1}"/>
              </a:ext>
            </a:extLst>
          </p:cNvPr>
          <p:cNvSpPr/>
          <p:nvPr/>
        </p:nvSpPr>
        <p:spPr>
          <a:xfrm>
            <a:off x="155253" y="186990"/>
            <a:ext cx="114691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600"/>
              </a:spcBef>
              <a:buClr>
                <a:srgbClr val="C00000"/>
              </a:buClr>
            </a:pP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cs typeface="Arial" charset="0"/>
              </a:rPr>
              <a:t>Нейтрофилы играют особую роль в развитии инфекционного процесса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1DE63352-F926-49A5-9CC4-4234BB0C23F2}"/>
              </a:ext>
            </a:extLst>
          </p:cNvPr>
          <p:cNvSpPr/>
          <p:nvPr/>
        </p:nvSpPr>
        <p:spPr>
          <a:xfrm>
            <a:off x="111831" y="1694181"/>
            <a:ext cx="4462092" cy="4734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  <a:spcAft>
                <a:spcPts val="1000"/>
              </a:spcAft>
            </a:pP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С одной стороны нейтрофилы участвуют в  отвержении инвазивных агентов, с другой - одновременно стимулируют сопутствующее повреждение, при котором нарушается функция органов. </a:t>
            </a:r>
          </a:p>
          <a:p>
            <a:pPr>
              <a:lnSpc>
                <a:spcPts val="1800"/>
              </a:lnSpc>
              <a:spcAft>
                <a:spcPts val="1000"/>
              </a:spcAft>
            </a:pP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Важная роль нейтрофилов в защите против микробных инфекций связана с наличием большого количества протеолитических ферментов и быстрой продукцией активных форм кислорода для уменьшения внутренних патогенов. </a:t>
            </a:r>
          </a:p>
          <a:p>
            <a:pPr>
              <a:lnSpc>
                <a:spcPts val="1800"/>
              </a:lnSpc>
              <a:spcAft>
                <a:spcPts val="1000"/>
              </a:spcAft>
            </a:pP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Если протеолитические факторы и </a:t>
            </a:r>
            <a:r>
              <a:rPr lang="ru-RU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провоспалительные</a:t>
            </a: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 цитокины высвобождаются </a:t>
            </a:r>
            <a:r>
              <a:rPr lang="ru-RU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внеклеточно</a:t>
            </a: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 из инфильтрирующих ткань нейтрофилов, результатом будет являться локальное воспаление.</a:t>
            </a:r>
            <a:endParaRPr lang="ru-RU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6" name="Группа 15">
            <a:extLst>
              <a:ext uri="{FF2B5EF4-FFF2-40B4-BE49-F238E27FC236}">
                <a16:creationId xmlns="" xmlns:a16="http://schemas.microsoft.com/office/drawing/2014/main" id="{DD19A3A9-5043-4C53-85E6-7D4834617329}"/>
              </a:ext>
            </a:extLst>
          </p:cNvPr>
          <p:cNvGrpSpPr/>
          <p:nvPr/>
        </p:nvGrpSpPr>
        <p:grpSpPr>
          <a:xfrm>
            <a:off x="43475" y="806235"/>
            <a:ext cx="11972440" cy="289377"/>
            <a:chOff x="77324" y="799469"/>
            <a:chExt cx="11972440" cy="289377"/>
          </a:xfrm>
          <a:effectLst>
            <a:outerShdw blurRad="139700" dist="25400" dir="4260000" sy="-23000" kx="-800400" algn="bl" rotWithShape="0">
              <a:prstClr val="black">
                <a:alpha val="80000"/>
              </a:prstClr>
            </a:outerShdw>
          </a:effectLst>
        </p:grpSpPr>
        <p:cxnSp>
          <p:nvCxnSpPr>
            <p:cNvPr id="17" name="Прямая соединительная линия 16">
              <a:extLst>
                <a:ext uri="{FF2B5EF4-FFF2-40B4-BE49-F238E27FC236}">
                  <a16:creationId xmlns="" xmlns:a16="http://schemas.microsoft.com/office/drawing/2014/main" id="{9C903ED0-170C-448C-8F79-1B8C6E6C1E35}"/>
                </a:ext>
              </a:extLst>
            </p:cNvPr>
            <p:cNvCxnSpPr/>
            <p:nvPr/>
          </p:nvCxnSpPr>
          <p:spPr>
            <a:xfrm>
              <a:off x="118362" y="880882"/>
              <a:ext cx="11700000" cy="0"/>
            </a:xfrm>
            <a:prstGeom prst="line">
              <a:avLst/>
            </a:prstGeom>
            <a:ln w="47625">
              <a:solidFill>
                <a:schemeClr val="accent1">
                  <a:lumMod val="60000"/>
                  <a:lumOff val="40000"/>
                </a:schemeClr>
              </a:solidFill>
            </a:ln>
            <a:effectLst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>
              <a:extLst>
                <a:ext uri="{FF2B5EF4-FFF2-40B4-BE49-F238E27FC236}">
                  <a16:creationId xmlns="" xmlns:a16="http://schemas.microsoft.com/office/drawing/2014/main" id="{2FD1DE60-9788-4722-A989-1B95D2289F2B}"/>
                </a:ext>
              </a:extLst>
            </p:cNvPr>
            <p:cNvCxnSpPr/>
            <p:nvPr/>
          </p:nvCxnSpPr>
          <p:spPr>
            <a:xfrm>
              <a:off x="145680" y="946658"/>
              <a:ext cx="11808000" cy="0"/>
            </a:xfrm>
            <a:prstGeom prst="line">
              <a:avLst/>
            </a:prstGeom>
            <a:ln w="25400">
              <a:solidFill>
                <a:schemeClr val="accent1">
                  <a:lumMod val="60000"/>
                  <a:lumOff val="40000"/>
                </a:schemeClr>
              </a:solidFill>
            </a:ln>
            <a:effectLst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>
              <a:extLst>
                <a:ext uri="{FF2B5EF4-FFF2-40B4-BE49-F238E27FC236}">
                  <a16:creationId xmlns="" xmlns:a16="http://schemas.microsoft.com/office/drawing/2014/main" id="{397CF45C-B809-43D6-BFC6-76CEA3D062A2}"/>
                </a:ext>
              </a:extLst>
            </p:cNvPr>
            <p:cNvCxnSpPr/>
            <p:nvPr/>
          </p:nvCxnSpPr>
          <p:spPr>
            <a:xfrm>
              <a:off x="97764" y="1025044"/>
              <a:ext cx="11952000" cy="0"/>
            </a:xfrm>
            <a:prstGeom prst="line">
              <a:avLst/>
            </a:prstGeom>
            <a:ln w="47625">
              <a:solidFill>
                <a:schemeClr val="accent1">
                  <a:lumMod val="60000"/>
                  <a:lumOff val="4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20" name="Прямоугольник: усеченные противолежащие углы 19">
              <a:extLst>
                <a:ext uri="{FF2B5EF4-FFF2-40B4-BE49-F238E27FC236}">
                  <a16:creationId xmlns="" xmlns:a16="http://schemas.microsoft.com/office/drawing/2014/main" id="{A4A3F363-B292-4CB7-85DF-E231E9E715D0}"/>
                </a:ext>
              </a:extLst>
            </p:cNvPr>
            <p:cNvSpPr/>
            <p:nvPr/>
          </p:nvSpPr>
          <p:spPr>
            <a:xfrm>
              <a:off x="77324" y="799469"/>
              <a:ext cx="734258" cy="289377"/>
            </a:xfrm>
            <a:prstGeom prst="snip2DiagRect">
              <a:avLst/>
            </a:prstGeom>
            <a:solidFill>
              <a:schemeClr val="accent1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9" name="Picture 2" descr="F:\нейтрофилы\Миграция.jpg">
            <a:extLst>
              <a:ext uri="{FF2B5EF4-FFF2-40B4-BE49-F238E27FC236}">
                <a16:creationId xmlns="" xmlns:a16="http://schemas.microsoft.com/office/drawing/2014/main" id="{8CC06AFE-4F54-4C05-9B90-3B2714D4FF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923" y="1449101"/>
            <a:ext cx="7557595" cy="5146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9885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Прямая со стрелкой 38">
            <a:extLst>
              <a:ext uri="{FF2B5EF4-FFF2-40B4-BE49-F238E27FC236}">
                <a16:creationId xmlns="" xmlns:a16="http://schemas.microsoft.com/office/drawing/2014/main" id="{481BB117-C538-4EB4-9AF3-EF7E3D532E6C}"/>
              </a:ext>
            </a:extLst>
          </p:cNvPr>
          <p:cNvCxnSpPr>
            <a:cxnSpLocks/>
          </p:cNvCxnSpPr>
          <p:nvPr/>
        </p:nvCxnSpPr>
        <p:spPr>
          <a:xfrm>
            <a:off x="1097420" y="4721562"/>
            <a:ext cx="0" cy="1098598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>
            <a:extLst>
              <a:ext uri="{FF2B5EF4-FFF2-40B4-BE49-F238E27FC236}">
                <a16:creationId xmlns="" xmlns:a16="http://schemas.microsoft.com/office/drawing/2014/main" id="{DB826B8F-17E4-431F-BC03-E9752BE085E1}"/>
              </a:ext>
            </a:extLst>
          </p:cNvPr>
          <p:cNvCxnSpPr>
            <a:cxnSpLocks/>
          </p:cNvCxnSpPr>
          <p:nvPr/>
        </p:nvCxnSpPr>
        <p:spPr>
          <a:xfrm>
            <a:off x="2982542" y="4721562"/>
            <a:ext cx="0" cy="1098598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>
            <a:extLst>
              <a:ext uri="{FF2B5EF4-FFF2-40B4-BE49-F238E27FC236}">
                <a16:creationId xmlns="" xmlns:a16="http://schemas.microsoft.com/office/drawing/2014/main" id="{64949D51-C246-403C-A956-639AC074181A}"/>
              </a:ext>
            </a:extLst>
          </p:cNvPr>
          <p:cNvCxnSpPr>
            <a:cxnSpLocks/>
          </p:cNvCxnSpPr>
          <p:nvPr/>
        </p:nvCxnSpPr>
        <p:spPr>
          <a:xfrm>
            <a:off x="5474487" y="4721562"/>
            <a:ext cx="0" cy="1098598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>
            <a:extLst>
              <a:ext uri="{FF2B5EF4-FFF2-40B4-BE49-F238E27FC236}">
                <a16:creationId xmlns="" xmlns:a16="http://schemas.microsoft.com/office/drawing/2014/main" id="{F96DCFF2-9741-41A8-A9CE-04F06C41668E}"/>
              </a:ext>
            </a:extLst>
          </p:cNvPr>
          <p:cNvCxnSpPr>
            <a:cxnSpLocks/>
          </p:cNvCxnSpPr>
          <p:nvPr/>
        </p:nvCxnSpPr>
        <p:spPr>
          <a:xfrm>
            <a:off x="8096769" y="4721562"/>
            <a:ext cx="0" cy="1098598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>
            <a:extLst>
              <a:ext uri="{FF2B5EF4-FFF2-40B4-BE49-F238E27FC236}">
                <a16:creationId xmlns="" xmlns:a16="http://schemas.microsoft.com/office/drawing/2014/main" id="{F2320D3D-04F4-4C97-9319-5104330BD598}"/>
              </a:ext>
            </a:extLst>
          </p:cNvPr>
          <p:cNvCxnSpPr>
            <a:cxnSpLocks/>
          </p:cNvCxnSpPr>
          <p:nvPr/>
        </p:nvCxnSpPr>
        <p:spPr>
          <a:xfrm>
            <a:off x="10713373" y="4721562"/>
            <a:ext cx="0" cy="1098598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>
            <a:extLst>
              <a:ext uri="{FF2B5EF4-FFF2-40B4-BE49-F238E27FC236}">
                <a16:creationId xmlns="" xmlns:a16="http://schemas.microsoft.com/office/drawing/2014/main" id="{D380C27F-1C4A-40B2-9EF1-8220C810DF49}"/>
              </a:ext>
            </a:extLst>
          </p:cNvPr>
          <p:cNvCxnSpPr>
            <a:cxnSpLocks/>
          </p:cNvCxnSpPr>
          <p:nvPr/>
        </p:nvCxnSpPr>
        <p:spPr>
          <a:xfrm flipH="1">
            <a:off x="1431284" y="3731741"/>
            <a:ext cx="853776" cy="674821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>
            <a:extLst>
              <a:ext uri="{FF2B5EF4-FFF2-40B4-BE49-F238E27FC236}">
                <a16:creationId xmlns="" xmlns:a16="http://schemas.microsoft.com/office/drawing/2014/main" id="{5FDD1016-FEAF-4598-AA88-85097F3C0A9D}"/>
              </a:ext>
            </a:extLst>
          </p:cNvPr>
          <p:cNvCxnSpPr>
            <a:cxnSpLocks/>
            <a:endCxn id="20" idx="0"/>
          </p:cNvCxnSpPr>
          <p:nvPr/>
        </p:nvCxnSpPr>
        <p:spPr>
          <a:xfrm>
            <a:off x="2960160" y="3628705"/>
            <a:ext cx="0" cy="794495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>
            <a:extLst>
              <a:ext uri="{FF2B5EF4-FFF2-40B4-BE49-F238E27FC236}">
                <a16:creationId xmlns="" xmlns:a16="http://schemas.microsoft.com/office/drawing/2014/main" id="{1472FC1F-81C5-4DF9-9B74-A96635F03122}"/>
              </a:ext>
            </a:extLst>
          </p:cNvPr>
          <p:cNvCxnSpPr>
            <a:cxnSpLocks/>
          </p:cNvCxnSpPr>
          <p:nvPr/>
        </p:nvCxnSpPr>
        <p:spPr>
          <a:xfrm>
            <a:off x="5462799" y="3731741"/>
            <a:ext cx="0" cy="691459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>
            <a:extLst>
              <a:ext uri="{FF2B5EF4-FFF2-40B4-BE49-F238E27FC236}">
                <a16:creationId xmlns="" xmlns:a16="http://schemas.microsoft.com/office/drawing/2014/main" id="{4610EBFF-2B91-4EE1-A395-94497344B83A}"/>
              </a:ext>
            </a:extLst>
          </p:cNvPr>
          <p:cNvCxnSpPr>
            <a:cxnSpLocks/>
          </p:cNvCxnSpPr>
          <p:nvPr/>
        </p:nvCxnSpPr>
        <p:spPr>
          <a:xfrm>
            <a:off x="8088087" y="3692650"/>
            <a:ext cx="0" cy="716597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>
            <a:extLst>
              <a:ext uri="{FF2B5EF4-FFF2-40B4-BE49-F238E27FC236}">
                <a16:creationId xmlns="" xmlns:a16="http://schemas.microsoft.com/office/drawing/2014/main" id="{4C189BB5-4C02-4EF5-8D0B-CC90CF538E52}"/>
              </a:ext>
            </a:extLst>
          </p:cNvPr>
          <p:cNvCxnSpPr>
            <a:cxnSpLocks/>
          </p:cNvCxnSpPr>
          <p:nvPr/>
        </p:nvCxnSpPr>
        <p:spPr>
          <a:xfrm>
            <a:off x="10424807" y="3613516"/>
            <a:ext cx="283772" cy="777857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>
            <a:extLst>
              <a:ext uri="{FF2B5EF4-FFF2-40B4-BE49-F238E27FC236}">
                <a16:creationId xmlns="" xmlns:a16="http://schemas.microsoft.com/office/drawing/2014/main" id="{B148AC36-6145-4539-A868-FA191A867AF0}"/>
              </a:ext>
            </a:extLst>
          </p:cNvPr>
          <p:cNvCxnSpPr>
            <a:cxnSpLocks/>
          </p:cNvCxnSpPr>
          <p:nvPr/>
        </p:nvCxnSpPr>
        <p:spPr>
          <a:xfrm>
            <a:off x="6634413" y="3115963"/>
            <a:ext cx="0" cy="337751"/>
          </a:xfrm>
          <a:prstGeom prst="straightConnector1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>
            <a:extLst>
              <a:ext uri="{FF2B5EF4-FFF2-40B4-BE49-F238E27FC236}">
                <a16:creationId xmlns="" xmlns:a16="http://schemas.microsoft.com/office/drawing/2014/main" id="{C10E3A06-9A2F-418D-AC75-3DB84575DA95}"/>
              </a:ext>
            </a:extLst>
          </p:cNvPr>
          <p:cNvCxnSpPr>
            <a:cxnSpLocks/>
          </p:cNvCxnSpPr>
          <p:nvPr/>
        </p:nvCxnSpPr>
        <p:spPr>
          <a:xfrm>
            <a:off x="6634413" y="2381870"/>
            <a:ext cx="0" cy="337751"/>
          </a:xfrm>
          <a:prstGeom prst="straightConnector1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Стрелка: вниз 8">
            <a:extLst>
              <a:ext uri="{FF2B5EF4-FFF2-40B4-BE49-F238E27FC236}">
                <a16:creationId xmlns="" xmlns:a16="http://schemas.microsoft.com/office/drawing/2014/main" id="{D661D6F9-1261-4025-9B17-20A7BF3BAAB4}"/>
              </a:ext>
            </a:extLst>
          </p:cNvPr>
          <p:cNvSpPr/>
          <p:nvPr/>
        </p:nvSpPr>
        <p:spPr>
          <a:xfrm>
            <a:off x="6559931" y="1480024"/>
            <a:ext cx="165100" cy="558800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C3DCDD96-007B-43D6-8379-9DF05EFF12C1}"/>
              </a:ext>
            </a:extLst>
          </p:cNvPr>
          <p:cNvSpPr/>
          <p:nvPr/>
        </p:nvSpPr>
        <p:spPr>
          <a:xfrm>
            <a:off x="2389592" y="127143"/>
            <a:ext cx="75116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600"/>
              </a:spcBef>
              <a:buClr>
                <a:srgbClr val="C00000"/>
              </a:buClr>
            </a:pP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cs typeface="Arial" charset="0"/>
              </a:rPr>
              <a:t>Активация нейтрофилов в системном кровотоке </a:t>
            </a:r>
            <a:br>
              <a:rPr lang="ru-RU" sz="2400" b="1" dirty="0">
                <a:solidFill>
                  <a:schemeClr val="accent5">
                    <a:lumMod val="75000"/>
                  </a:schemeClr>
                </a:solidFill>
                <a:cs typeface="Arial" charset="0"/>
              </a:rPr>
            </a:b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cs typeface="Arial" charset="0"/>
              </a:rPr>
              <a:t>сопровождается системной воспалительной реакцией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="" xmlns:a16="http://schemas.microsoft.com/office/drawing/2014/main" id="{9418DE6C-02BB-4917-8BA4-B10C90B841C3}"/>
              </a:ext>
            </a:extLst>
          </p:cNvPr>
          <p:cNvSpPr/>
          <p:nvPr/>
        </p:nvSpPr>
        <p:spPr>
          <a:xfrm>
            <a:off x="3039763" y="1128390"/>
            <a:ext cx="6787726" cy="61745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200"/>
              </a:lnSpc>
            </a:pPr>
            <a:r>
              <a:rPr lang="ru-RU" sz="2000" dirty="0">
                <a:solidFill>
                  <a:srgbClr val="FF0000"/>
                </a:solidFill>
                <a:ea typeface="Calibri" panose="020F0502020204030204" pitchFamily="34" charset="0"/>
              </a:rPr>
              <a:t>Активация нейтрофилов в системном кровотоке</a:t>
            </a:r>
            <a:endParaRPr lang="ru-RU" sz="2000" dirty="0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="" xmlns:a16="http://schemas.microsoft.com/office/drawing/2014/main" id="{414C650F-66EF-43B9-B4AB-DA226C8B8A1A}"/>
              </a:ext>
            </a:extLst>
          </p:cNvPr>
          <p:cNvSpPr/>
          <p:nvPr/>
        </p:nvSpPr>
        <p:spPr>
          <a:xfrm>
            <a:off x="3423890" y="2074323"/>
            <a:ext cx="6510866" cy="38766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200"/>
              </a:lnSpc>
            </a:pPr>
            <a:r>
              <a:rPr lang="ru-RU" sz="2000" dirty="0">
                <a:solidFill>
                  <a:srgbClr val="0070C0"/>
                </a:solidFill>
              </a:rPr>
              <a:t>Секвестрация нейтрофилов в </a:t>
            </a:r>
            <a:r>
              <a:rPr lang="ru-RU" sz="2000" dirty="0" err="1">
                <a:solidFill>
                  <a:srgbClr val="0070C0"/>
                </a:solidFill>
              </a:rPr>
              <a:t>микроциркулиторном</a:t>
            </a:r>
            <a:r>
              <a:rPr lang="ru-RU" sz="2000" dirty="0">
                <a:solidFill>
                  <a:srgbClr val="0070C0"/>
                </a:solidFill>
              </a:rPr>
              <a:t> ложе</a:t>
            </a: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="" xmlns:a16="http://schemas.microsoft.com/office/drawing/2014/main" id="{FB0A5A7F-DA20-4DF9-9B6F-FD15FED8939A}"/>
              </a:ext>
            </a:extLst>
          </p:cNvPr>
          <p:cNvSpPr/>
          <p:nvPr/>
        </p:nvSpPr>
        <p:spPr>
          <a:xfrm>
            <a:off x="505325" y="5850538"/>
            <a:ext cx="11390113" cy="48259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200"/>
              </a:lnSpc>
            </a:pPr>
            <a:r>
              <a:rPr lang="ru-RU" sz="2000" dirty="0">
                <a:solidFill>
                  <a:srgbClr val="FF0000"/>
                </a:solidFill>
              </a:rPr>
              <a:t>Системная воспалительная реакция  </a:t>
            </a: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="" xmlns:a16="http://schemas.microsoft.com/office/drawing/2014/main" id="{A76FACE8-A59A-4086-AE07-8860F68791A5}"/>
              </a:ext>
            </a:extLst>
          </p:cNvPr>
          <p:cNvSpPr/>
          <p:nvPr/>
        </p:nvSpPr>
        <p:spPr>
          <a:xfrm>
            <a:off x="3156254" y="2737464"/>
            <a:ext cx="6956318" cy="45576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600"/>
              </a:lnSpc>
            </a:pPr>
            <a:r>
              <a:rPr lang="ru-RU" sz="2000" dirty="0">
                <a:solidFill>
                  <a:srgbClr val="0070C0"/>
                </a:solidFill>
              </a:rPr>
              <a:t>Связывание нейтрофилов со стенкой кровеносных сосудов</a:t>
            </a:r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="" xmlns:a16="http://schemas.microsoft.com/office/drawing/2014/main" id="{85D27CBE-6398-4107-8AC9-F5F51652C832}"/>
              </a:ext>
            </a:extLst>
          </p:cNvPr>
          <p:cNvSpPr/>
          <p:nvPr/>
        </p:nvSpPr>
        <p:spPr>
          <a:xfrm>
            <a:off x="1981110" y="3469962"/>
            <a:ext cx="9390999" cy="38766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600"/>
              </a:lnSpc>
            </a:pPr>
            <a:r>
              <a:rPr lang="ru-RU" sz="2000" dirty="0">
                <a:solidFill>
                  <a:srgbClr val="0070C0"/>
                </a:solidFill>
              </a:rPr>
              <a:t>Высвобождение литических факторов и </a:t>
            </a:r>
            <a:r>
              <a:rPr lang="ru-RU" sz="2000" dirty="0" err="1">
                <a:solidFill>
                  <a:srgbClr val="0070C0"/>
                </a:solidFill>
              </a:rPr>
              <a:t>провоспалительных</a:t>
            </a:r>
            <a:r>
              <a:rPr lang="ru-RU" sz="2000" dirty="0">
                <a:solidFill>
                  <a:srgbClr val="0070C0"/>
                </a:solidFill>
              </a:rPr>
              <a:t> медиаторов</a:t>
            </a: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="" xmlns:a16="http://schemas.microsoft.com/office/drawing/2014/main" id="{9BE50872-28B1-4CE8-8BF8-DBFDDD58AD1C}"/>
              </a:ext>
            </a:extLst>
          </p:cNvPr>
          <p:cNvSpPr/>
          <p:nvPr/>
        </p:nvSpPr>
        <p:spPr>
          <a:xfrm>
            <a:off x="104707" y="4423742"/>
            <a:ext cx="1816080" cy="71201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600"/>
              </a:lnSpc>
            </a:pPr>
            <a:r>
              <a:rPr lang="ru-RU" sz="1600" dirty="0">
                <a:solidFill>
                  <a:srgbClr val="0070C0"/>
                </a:solidFill>
              </a:rPr>
              <a:t>Повреждение эндотелиальных клеток</a:t>
            </a: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="" xmlns:a16="http://schemas.microsoft.com/office/drawing/2014/main" id="{6CB36B4F-A666-4039-AE08-67AEC0AE63BB}"/>
              </a:ext>
            </a:extLst>
          </p:cNvPr>
          <p:cNvSpPr/>
          <p:nvPr/>
        </p:nvSpPr>
        <p:spPr>
          <a:xfrm>
            <a:off x="2052120" y="4423200"/>
            <a:ext cx="1816080" cy="71201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600"/>
              </a:lnSpc>
            </a:pPr>
            <a:r>
              <a:rPr lang="ru-RU" sz="1600" dirty="0">
                <a:solidFill>
                  <a:srgbClr val="0070C0"/>
                </a:solidFill>
              </a:rPr>
              <a:t>Повышение проницаемости сосудов</a:t>
            </a:r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="" xmlns:a16="http://schemas.microsoft.com/office/drawing/2014/main" id="{756A471A-DBD4-490E-A2D3-BF56DAEA8184}"/>
              </a:ext>
            </a:extLst>
          </p:cNvPr>
          <p:cNvSpPr/>
          <p:nvPr/>
        </p:nvSpPr>
        <p:spPr>
          <a:xfrm>
            <a:off x="3977300" y="4426246"/>
            <a:ext cx="2917766" cy="6953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600"/>
              </a:lnSpc>
            </a:pPr>
            <a:r>
              <a:rPr lang="ru-RU" sz="1600" dirty="0">
                <a:solidFill>
                  <a:srgbClr val="0070C0"/>
                </a:solidFill>
              </a:rPr>
              <a:t>Активизация диссеминированной внутрисосудистой коагуляции</a:t>
            </a:r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="" xmlns:a16="http://schemas.microsoft.com/office/drawing/2014/main" id="{448C4420-E603-43E5-AB51-F8DB91E68DD2}"/>
              </a:ext>
            </a:extLst>
          </p:cNvPr>
          <p:cNvSpPr/>
          <p:nvPr/>
        </p:nvSpPr>
        <p:spPr>
          <a:xfrm>
            <a:off x="6990986" y="4423903"/>
            <a:ext cx="2194200" cy="6953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600"/>
              </a:lnSpc>
            </a:pPr>
            <a:r>
              <a:rPr lang="ru-RU" sz="1600" dirty="0">
                <a:solidFill>
                  <a:srgbClr val="0070C0"/>
                </a:solidFill>
              </a:rPr>
              <a:t>Развитие тканевой гипоперфузии и гипоксии</a:t>
            </a:r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="" xmlns:a16="http://schemas.microsoft.com/office/drawing/2014/main" id="{E2C65AB1-9537-438B-97B3-480205C6C942}"/>
              </a:ext>
            </a:extLst>
          </p:cNvPr>
          <p:cNvSpPr/>
          <p:nvPr/>
        </p:nvSpPr>
        <p:spPr>
          <a:xfrm>
            <a:off x="9256078" y="4406562"/>
            <a:ext cx="2831215" cy="109132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600"/>
              </a:lnSpc>
            </a:pPr>
            <a:r>
              <a:rPr lang="ru-RU" sz="1600" dirty="0">
                <a:solidFill>
                  <a:srgbClr val="0070C0"/>
                </a:solidFill>
              </a:rPr>
              <a:t>Нарушением тканевого метаболизма через ингибирование митохондриальных ферментов</a:t>
            </a:r>
          </a:p>
        </p:txBody>
      </p:sp>
    </p:spTree>
    <p:extLst>
      <p:ext uri="{BB962C8B-B14F-4D97-AF65-F5344CB8AC3E}">
        <p14:creationId xmlns:p14="http://schemas.microsoft.com/office/powerpoint/2010/main" val="3580586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1DE63352-F926-49A5-9CC4-4234BB0C23F2}"/>
              </a:ext>
            </a:extLst>
          </p:cNvPr>
          <p:cNvSpPr/>
          <p:nvPr/>
        </p:nvSpPr>
        <p:spPr>
          <a:xfrm>
            <a:off x="389719" y="1655321"/>
            <a:ext cx="1124259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ru-RU" sz="3200" dirty="0">
                <a:ea typeface="Calibri" panose="020F0502020204030204" pitchFamily="34" charset="0"/>
                <a:cs typeface="Times New Roman" panose="02020603050405020304" pitchFamily="18" charset="0"/>
              </a:rPr>
              <a:t>Таким образом, неблагоприятная чрезмерная активность нейтрофилов в системном кровотоке при сепсисе, несоответствующая активация и размещение нейтрофилов               в пределах микроциркуляторного русла может быть ключевой стадией в инициации </a:t>
            </a:r>
            <a:r>
              <a:rPr lang="ru-RU" sz="3200" dirty="0" err="1">
                <a:ea typeface="Calibri" panose="020F0502020204030204" pitchFamily="34" charset="0"/>
                <a:cs typeface="Times New Roman" panose="02020603050405020304" pitchFamily="18" charset="0"/>
              </a:rPr>
              <a:t>полиорганных</a:t>
            </a:r>
            <a:r>
              <a:rPr lang="ru-RU" sz="3200" dirty="0">
                <a:ea typeface="Calibri" panose="020F0502020204030204" pitchFamily="34" charset="0"/>
                <a:cs typeface="Times New Roman" panose="02020603050405020304" pitchFamily="18" charset="0"/>
              </a:rPr>
              <a:t> дисфункций </a:t>
            </a:r>
            <a:endParaRPr lang="ru-RU" sz="3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9" name="Группа 8">
            <a:extLst>
              <a:ext uri="{FF2B5EF4-FFF2-40B4-BE49-F238E27FC236}">
                <a16:creationId xmlns="" xmlns:a16="http://schemas.microsoft.com/office/drawing/2014/main" id="{47ED7702-5A9E-4D08-93DD-B7D7CE9C85F0}"/>
              </a:ext>
            </a:extLst>
          </p:cNvPr>
          <p:cNvGrpSpPr/>
          <p:nvPr/>
        </p:nvGrpSpPr>
        <p:grpSpPr>
          <a:xfrm>
            <a:off x="43475" y="924768"/>
            <a:ext cx="11972440" cy="289377"/>
            <a:chOff x="77324" y="799469"/>
            <a:chExt cx="11972440" cy="289377"/>
          </a:xfrm>
          <a:effectLst>
            <a:outerShdw blurRad="139700" dist="25400" dir="4260000" sy="-23000" kx="-800400" algn="bl" rotWithShape="0">
              <a:prstClr val="black">
                <a:alpha val="80000"/>
              </a:prstClr>
            </a:outerShdw>
          </a:effectLst>
        </p:grpSpPr>
        <p:cxnSp>
          <p:nvCxnSpPr>
            <p:cNvPr id="11" name="Прямая соединительная линия 10">
              <a:extLst>
                <a:ext uri="{FF2B5EF4-FFF2-40B4-BE49-F238E27FC236}">
                  <a16:creationId xmlns="" xmlns:a16="http://schemas.microsoft.com/office/drawing/2014/main" id="{54AF269F-1E6D-485E-9A63-F7BF1972EA40}"/>
                </a:ext>
              </a:extLst>
            </p:cNvPr>
            <p:cNvCxnSpPr/>
            <p:nvPr/>
          </p:nvCxnSpPr>
          <p:spPr>
            <a:xfrm>
              <a:off x="118362" y="880882"/>
              <a:ext cx="11700000" cy="0"/>
            </a:xfrm>
            <a:prstGeom prst="line">
              <a:avLst/>
            </a:prstGeom>
            <a:ln w="47625">
              <a:solidFill>
                <a:schemeClr val="accent1">
                  <a:lumMod val="60000"/>
                  <a:lumOff val="40000"/>
                </a:schemeClr>
              </a:solidFill>
            </a:ln>
            <a:effectLst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>
              <a:extLst>
                <a:ext uri="{FF2B5EF4-FFF2-40B4-BE49-F238E27FC236}">
                  <a16:creationId xmlns="" xmlns:a16="http://schemas.microsoft.com/office/drawing/2014/main" id="{C22B0DB6-B761-42C1-A7E2-5B9933498917}"/>
                </a:ext>
              </a:extLst>
            </p:cNvPr>
            <p:cNvCxnSpPr/>
            <p:nvPr/>
          </p:nvCxnSpPr>
          <p:spPr>
            <a:xfrm>
              <a:off x="145680" y="946658"/>
              <a:ext cx="11808000" cy="0"/>
            </a:xfrm>
            <a:prstGeom prst="line">
              <a:avLst/>
            </a:prstGeom>
            <a:ln w="25400">
              <a:solidFill>
                <a:schemeClr val="accent1">
                  <a:lumMod val="60000"/>
                  <a:lumOff val="40000"/>
                </a:schemeClr>
              </a:solidFill>
            </a:ln>
            <a:effectLst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>
              <a:extLst>
                <a:ext uri="{FF2B5EF4-FFF2-40B4-BE49-F238E27FC236}">
                  <a16:creationId xmlns="" xmlns:a16="http://schemas.microsoft.com/office/drawing/2014/main" id="{27D6FD33-C2F5-4ABB-8A3B-AE4643E52965}"/>
                </a:ext>
              </a:extLst>
            </p:cNvPr>
            <p:cNvCxnSpPr/>
            <p:nvPr/>
          </p:nvCxnSpPr>
          <p:spPr>
            <a:xfrm>
              <a:off x="97764" y="1025044"/>
              <a:ext cx="11952000" cy="0"/>
            </a:xfrm>
            <a:prstGeom prst="line">
              <a:avLst/>
            </a:prstGeom>
            <a:ln w="47625">
              <a:solidFill>
                <a:schemeClr val="accent1">
                  <a:lumMod val="60000"/>
                  <a:lumOff val="4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15" name="Прямоугольник: усеченные противолежащие углы 14">
              <a:extLst>
                <a:ext uri="{FF2B5EF4-FFF2-40B4-BE49-F238E27FC236}">
                  <a16:creationId xmlns="" xmlns:a16="http://schemas.microsoft.com/office/drawing/2014/main" id="{9F0B9433-4B54-4347-B097-45757A9F07BF}"/>
                </a:ext>
              </a:extLst>
            </p:cNvPr>
            <p:cNvSpPr/>
            <p:nvPr/>
          </p:nvSpPr>
          <p:spPr>
            <a:xfrm>
              <a:off x="77324" y="799469"/>
              <a:ext cx="734258" cy="289377"/>
            </a:xfrm>
            <a:prstGeom prst="snip2DiagRect">
              <a:avLst/>
            </a:prstGeom>
            <a:solidFill>
              <a:schemeClr val="accent1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975722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C3DCDD96-007B-43D6-8379-9DF05EFF12C1}"/>
              </a:ext>
            </a:extLst>
          </p:cNvPr>
          <p:cNvSpPr/>
          <p:nvPr/>
        </p:nvSpPr>
        <p:spPr>
          <a:xfrm>
            <a:off x="1080642" y="192216"/>
            <a:ext cx="91569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600"/>
              </a:spcBef>
              <a:buClr>
                <a:srgbClr val="C00000"/>
              </a:buClr>
            </a:pP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cs typeface="Arial" charset="0"/>
              </a:rPr>
              <a:t>Неблагоприятная чрезмерная активность нейтрофилов 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1DE63352-F926-49A5-9CC4-4234BB0C23F2}"/>
              </a:ext>
            </a:extLst>
          </p:cNvPr>
          <p:cNvSpPr/>
          <p:nvPr/>
        </p:nvSpPr>
        <p:spPr>
          <a:xfrm>
            <a:off x="389719" y="1515277"/>
            <a:ext cx="11242598" cy="5206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ru-RU" sz="3200" dirty="0">
                <a:cs typeface="Times New Roman" panose="02020603050405020304" pitchFamily="18" charset="0"/>
              </a:rPr>
              <a:t>Представленные данные позволяют предположить, что выборочное нацеливание на ингибирование взаимодействия активированных нейтрофилов с сосудистой стенкой в органах, подверженных дисфункции, могут представлять ценность для дальнейшего терапевтического поиска при лечении сепсиса           и ПОН</a:t>
            </a:r>
          </a:p>
          <a:p>
            <a:pPr>
              <a:lnSpc>
                <a:spcPct val="150000"/>
              </a:lnSpc>
              <a:spcAft>
                <a:spcPts val="1000"/>
              </a:spcAft>
            </a:pPr>
            <a:endParaRPr lang="ru-RU" sz="2400" dirty="0">
              <a:cs typeface="Times New Roman" panose="02020603050405020304" pitchFamily="18" charset="0"/>
            </a:endParaRPr>
          </a:p>
        </p:txBody>
      </p:sp>
      <p:grpSp>
        <p:nvGrpSpPr>
          <p:cNvPr id="9" name="Группа 8">
            <a:extLst>
              <a:ext uri="{FF2B5EF4-FFF2-40B4-BE49-F238E27FC236}">
                <a16:creationId xmlns="" xmlns:a16="http://schemas.microsoft.com/office/drawing/2014/main" id="{5AA50526-4DE5-40B1-B130-434ABADAAAFE}"/>
              </a:ext>
            </a:extLst>
          </p:cNvPr>
          <p:cNvGrpSpPr/>
          <p:nvPr/>
        </p:nvGrpSpPr>
        <p:grpSpPr>
          <a:xfrm>
            <a:off x="43475" y="916301"/>
            <a:ext cx="11972440" cy="289377"/>
            <a:chOff x="77324" y="799469"/>
            <a:chExt cx="11972440" cy="289377"/>
          </a:xfrm>
          <a:effectLst>
            <a:outerShdw blurRad="139700" dist="25400" dir="4260000" sy="-23000" kx="-800400" algn="bl" rotWithShape="0">
              <a:prstClr val="black">
                <a:alpha val="80000"/>
              </a:prstClr>
            </a:outerShdw>
          </a:effectLst>
        </p:grpSpPr>
        <p:cxnSp>
          <p:nvCxnSpPr>
            <p:cNvPr id="11" name="Прямая соединительная линия 10">
              <a:extLst>
                <a:ext uri="{FF2B5EF4-FFF2-40B4-BE49-F238E27FC236}">
                  <a16:creationId xmlns="" xmlns:a16="http://schemas.microsoft.com/office/drawing/2014/main" id="{EEEAC0B5-F3F1-47B9-ABE0-470D08AEDF72}"/>
                </a:ext>
              </a:extLst>
            </p:cNvPr>
            <p:cNvCxnSpPr/>
            <p:nvPr/>
          </p:nvCxnSpPr>
          <p:spPr>
            <a:xfrm>
              <a:off x="118362" y="880882"/>
              <a:ext cx="11700000" cy="0"/>
            </a:xfrm>
            <a:prstGeom prst="line">
              <a:avLst/>
            </a:prstGeom>
            <a:ln w="47625">
              <a:solidFill>
                <a:schemeClr val="accent1">
                  <a:lumMod val="60000"/>
                  <a:lumOff val="40000"/>
                </a:schemeClr>
              </a:solidFill>
            </a:ln>
            <a:effectLst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>
              <a:extLst>
                <a:ext uri="{FF2B5EF4-FFF2-40B4-BE49-F238E27FC236}">
                  <a16:creationId xmlns="" xmlns:a16="http://schemas.microsoft.com/office/drawing/2014/main" id="{E5FEC2E0-2560-4E4B-B6CB-7E18EC3A9F6A}"/>
                </a:ext>
              </a:extLst>
            </p:cNvPr>
            <p:cNvCxnSpPr/>
            <p:nvPr/>
          </p:nvCxnSpPr>
          <p:spPr>
            <a:xfrm>
              <a:off x="145680" y="946658"/>
              <a:ext cx="11808000" cy="0"/>
            </a:xfrm>
            <a:prstGeom prst="line">
              <a:avLst/>
            </a:prstGeom>
            <a:ln w="25400">
              <a:solidFill>
                <a:schemeClr val="accent1">
                  <a:lumMod val="60000"/>
                  <a:lumOff val="40000"/>
                </a:schemeClr>
              </a:solidFill>
            </a:ln>
            <a:effectLst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>
              <a:extLst>
                <a:ext uri="{FF2B5EF4-FFF2-40B4-BE49-F238E27FC236}">
                  <a16:creationId xmlns="" xmlns:a16="http://schemas.microsoft.com/office/drawing/2014/main" id="{7FE64CFB-5C24-43FB-89D0-1DD829639BC3}"/>
                </a:ext>
              </a:extLst>
            </p:cNvPr>
            <p:cNvCxnSpPr/>
            <p:nvPr/>
          </p:nvCxnSpPr>
          <p:spPr>
            <a:xfrm>
              <a:off x="97764" y="1025044"/>
              <a:ext cx="11952000" cy="0"/>
            </a:xfrm>
            <a:prstGeom prst="line">
              <a:avLst/>
            </a:prstGeom>
            <a:ln w="47625">
              <a:solidFill>
                <a:schemeClr val="accent1">
                  <a:lumMod val="60000"/>
                  <a:lumOff val="4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15" name="Прямоугольник: усеченные противолежащие углы 14">
              <a:extLst>
                <a:ext uri="{FF2B5EF4-FFF2-40B4-BE49-F238E27FC236}">
                  <a16:creationId xmlns="" xmlns:a16="http://schemas.microsoft.com/office/drawing/2014/main" id="{140380EA-FEFB-44F2-8E71-B713711F2815}"/>
                </a:ext>
              </a:extLst>
            </p:cNvPr>
            <p:cNvSpPr/>
            <p:nvPr/>
          </p:nvSpPr>
          <p:spPr>
            <a:xfrm>
              <a:off x="77324" y="799469"/>
              <a:ext cx="734258" cy="289377"/>
            </a:xfrm>
            <a:prstGeom prst="snip2DiagRect">
              <a:avLst/>
            </a:prstGeom>
            <a:solidFill>
              <a:schemeClr val="accent1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8874425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20497686-3843-4296-B89D-98D7FBA17A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4"/>
            <a:ext cx="12192000" cy="857034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3AC603BA-43AC-44BC-86A3-CA5F735A4EEF}"/>
              </a:ext>
            </a:extLst>
          </p:cNvPr>
          <p:cNvSpPr/>
          <p:nvPr/>
        </p:nvSpPr>
        <p:spPr>
          <a:xfrm>
            <a:off x="1128183" y="1280534"/>
            <a:ext cx="60220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ru-RU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12 онкологических больных сепсисом и ПОН </a:t>
            </a:r>
          </a:p>
        </p:txBody>
      </p:sp>
      <p:graphicFrame>
        <p:nvGraphicFramePr>
          <p:cNvPr id="16" name="Диаграмма 15">
            <a:extLst>
              <a:ext uri="{FF2B5EF4-FFF2-40B4-BE49-F238E27FC236}">
                <a16:creationId xmlns="" xmlns:a16="http://schemas.microsoft.com/office/drawing/2014/main" id="{DB6B2E2F-FDE3-4D4D-AE3B-4B00F1053F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81259637"/>
              </p:ext>
            </p:extLst>
          </p:nvPr>
        </p:nvGraphicFramePr>
        <p:xfrm>
          <a:off x="1755441" y="2841771"/>
          <a:ext cx="4452412" cy="24265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F6D36DCD-035D-4F9E-B0EB-A30FD4471D56}"/>
              </a:ext>
            </a:extLst>
          </p:cNvPr>
          <p:cNvSpPr/>
          <p:nvPr/>
        </p:nvSpPr>
        <p:spPr>
          <a:xfrm>
            <a:off x="4549629" y="2637440"/>
            <a:ext cx="293335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400" b="1" dirty="0">
                <a:solidFill>
                  <a:srgbClr val="000000"/>
                </a:solidFill>
              </a:rPr>
              <a:t>Хирургическое лечение ЗНО органов торакоабдоминальной области</a:t>
            </a:r>
            <a:r>
              <a:rPr lang="en-US" altLang="ru-RU" sz="1400" b="1" dirty="0">
                <a:solidFill>
                  <a:srgbClr val="000000"/>
                </a:solidFill>
              </a:rPr>
              <a:t> (</a:t>
            </a:r>
            <a:r>
              <a:rPr lang="ru-RU" altLang="ru-RU" sz="1400" b="1" dirty="0">
                <a:solidFill>
                  <a:srgbClr val="000000"/>
                </a:solidFill>
              </a:rPr>
              <a:t>пищевод, легкое, бронхи)</a:t>
            </a:r>
            <a:endParaRPr lang="en-US" altLang="ru-RU" sz="1400" b="1" dirty="0">
              <a:solidFill>
                <a:srgbClr val="000000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85511371-1D15-4986-843B-04CDB88C2970}"/>
              </a:ext>
            </a:extLst>
          </p:cNvPr>
          <p:cNvSpPr/>
          <p:nvPr/>
        </p:nvSpPr>
        <p:spPr>
          <a:xfrm>
            <a:off x="1323295" y="5354085"/>
            <a:ext cx="281590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400" b="1" dirty="0">
                <a:solidFill>
                  <a:srgbClr val="000000"/>
                </a:solidFill>
              </a:rPr>
              <a:t>Хирургическое лечение ЗНО </a:t>
            </a:r>
            <a:r>
              <a:rPr lang="ru-RU" altLang="ru-RU" sz="1400" b="1" dirty="0" err="1">
                <a:solidFill>
                  <a:srgbClr val="000000"/>
                </a:solidFill>
              </a:rPr>
              <a:t>билиопанкреатодуоденальной</a:t>
            </a:r>
            <a:r>
              <a:rPr lang="ru-RU" altLang="ru-RU" sz="1400" b="1" dirty="0">
                <a:solidFill>
                  <a:srgbClr val="000000"/>
                </a:solidFill>
              </a:rPr>
              <a:t> зоны </a:t>
            </a:r>
            <a:endParaRPr lang="ru-RU" sz="1400" b="1" dirty="0">
              <a:solidFill>
                <a:srgbClr val="000000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ABDFDFAC-5DAF-48BE-A5F8-DF9D10DF46E5}"/>
              </a:ext>
            </a:extLst>
          </p:cNvPr>
          <p:cNvSpPr/>
          <p:nvPr/>
        </p:nvSpPr>
        <p:spPr>
          <a:xfrm>
            <a:off x="354366" y="3100922"/>
            <a:ext cx="193785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400" b="1" dirty="0">
                <a:solidFill>
                  <a:srgbClr val="000000"/>
                </a:solidFill>
              </a:rPr>
              <a:t>Хирургическое лечение ЗНО почек и забрюшинного пространства </a:t>
            </a:r>
            <a:endParaRPr lang="ru-RU" sz="1400" b="1" dirty="0">
              <a:solidFill>
                <a:srgbClr val="000000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BD96753F-7B8E-4AE1-BDB6-B05B2EAC2BA4}"/>
              </a:ext>
            </a:extLst>
          </p:cNvPr>
          <p:cNvSpPr/>
          <p:nvPr/>
        </p:nvSpPr>
        <p:spPr>
          <a:xfrm>
            <a:off x="1500975" y="2386641"/>
            <a:ext cx="217554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400" b="1" dirty="0">
                <a:solidFill>
                  <a:srgbClr val="000000"/>
                </a:solidFill>
              </a:rPr>
              <a:t>Лекарственная </a:t>
            </a:r>
          </a:p>
          <a:p>
            <a:pPr algn="ctr"/>
            <a:r>
              <a:rPr lang="ru-RU" altLang="ru-RU" sz="1400" b="1" dirty="0">
                <a:solidFill>
                  <a:srgbClr val="000000"/>
                </a:solidFill>
              </a:rPr>
              <a:t>противоопухолевая терапия </a:t>
            </a:r>
            <a:endParaRPr lang="ru-RU" sz="1400" b="1" dirty="0">
              <a:solidFill>
                <a:srgbClr val="000000"/>
              </a:solidFill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13641E67-CDD8-40E6-83CA-6BF78C3CC280}"/>
              </a:ext>
            </a:extLst>
          </p:cNvPr>
          <p:cNvSpPr/>
          <p:nvPr/>
        </p:nvSpPr>
        <p:spPr>
          <a:xfrm>
            <a:off x="7482979" y="1929554"/>
            <a:ext cx="36512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altLang="ru-RU" sz="2000" kern="150" dirty="0">
              <a:solidFill>
                <a:srgbClr val="0070C0"/>
              </a:solidFill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D942A7B4-1920-4413-92FC-05BFBB476AFD}"/>
              </a:ext>
            </a:extLst>
          </p:cNvPr>
          <p:cNvSpPr/>
          <p:nvPr/>
        </p:nvSpPr>
        <p:spPr>
          <a:xfrm>
            <a:off x="722246" y="1755129"/>
            <a:ext cx="669921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kern="150" dirty="0">
                <a:solidFill>
                  <a:srgbClr val="0070C0"/>
                </a:solidFill>
              </a:rPr>
              <a:t>Тяжесть органных дисфункций  по шкале </a:t>
            </a:r>
            <a:r>
              <a:rPr lang="en-US" sz="2000" kern="150" dirty="0">
                <a:solidFill>
                  <a:srgbClr val="0070C0"/>
                </a:solidFill>
              </a:rPr>
              <a:t>SOFA</a:t>
            </a:r>
            <a:r>
              <a:rPr lang="ru-RU" sz="2000" kern="150" dirty="0">
                <a:solidFill>
                  <a:srgbClr val="0070C0"/>
                </a:solidFill>
              </a:rPr>
              <a:t> более 7 баллов </a:t>
            </a:r>
            <a:endParaRPr lang="ru-RU" sz="2000" dirty="0"/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CEFF1FA1-CD19-4A7E-A8A8-E75D9040D75D}"/>
              </a:ext>
            </a:extLst>
          </p:cNvPr>
          <p:cNvSpPr/>
          <p:nvPr/>
        </p:nvSpPr>
        <p:spPr>
          <a:xfrm>
            <a:off x="8003097" y="2841771"/>
            <a:ext cx="3651215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Clr>
                <a:srgbClr val="2E75B6"/>
              </a:buClr>
              <a:buFont typeface="Arial" panose="020B0604020202020204" pitchFamily="34" charset="0"/>
              <a:buChar char="•"/>
            </a:pPr>
            <a:r>
              <a:rPr lang="en-US" altLang="ru-RU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ru-RU" altLang="ru-RU" dirty="0">
                <a:solidFill>
                  <a:srgbClr val="000000"/>
                </a:solidFill>
                <a:latin typeface="Calibri" panose="020F0502020204030204" pitchFamily="34" charset="0"/>
              </a:rPr>
              <a:t>Концентрация </a:t>
            </a:r>
            <a:r>
              <a:rPr lang="en-US" altLang="ru-RU" dirty="0">
                <a:solidFill>
                  <a:srgbClr val="000000"/>
                </a:solidFill>
                <a:latin typeface="Calibri" panose="020F0502020204030204" pitchFamily="34" charset="0"/>
              </a:rPr>
              <a:t>IL-6</a:t>
            </a:r>
            <a:r>
              <a:rPr lang="ru-RU" altLang="ru-RU" dirty="0">
                <a:solidFill>
                  <a:srgbClr val="000000"/>
                </a:solidFill>
                <a:latin typeface="Calibri" panose="020F0502020204030204" pitchFamily="34" charset="0"/>
              </a:rPr>
              <a:t> в системном кровотоке </a:t>
            </a:r>
            <a:r>
              <a:rPr lang="en-US" altLang="ru-RU" dirty="0">
                <a:solidFill>
                  <a:srgbClr val="000000"/>
                </a:solidFill>
                <a:latin typeface="Calibri" panose="020F0502020204030204" pitchFamily="34" charset="0"/>
              </a:rPr>
              <a:t>&gt;</a:t>
            </a:r>
            <a:r>
              <a:rPr lang="ru-RU" altLang="ru-RU" dirty="0">
                <a:solidFill>
                  <a:srgbClr val="000000"/>
                </a:solidFill>
                <a:latin typeface="Calibri" panose="020F0502020204030204" pitchFamily="34" charset="0"/>
              </a:rPr>
              <a:t> 600 </a:t>
            </a:r>
            <a:r>
              <a:rPr lang="ru-RU" altLang="ru-RU" dirty="0" err="1">
                <a:solidFill>
                  <a:srgbClr val="000000"/>
                </a:solidFill>
                <a:latin typeface="Calibri" panose="020F0502020204030204" pitchFamily="34" charset="0"/>
              </a:rPr>
              <a:t>пг</a:t>
            </a:r>
            <a:r>
              <a:rPr lang="ru-RU" altLang="ru-RU" dirty="0">
                <a:solidFill>
                  <a:srgbClr val="000000"/>
                </a:solidFill>
                <a:latin typeface="Calibri" panose="020F0502020204030204" pitchFamily="34" charset="0"/>
              </a:rPr>
              <a:t>/мл. </a:t>
            </a:r>
          </a:p>
          <a:p>
            <a:pPr>
              <a:spcBef>
                <a:spcPts val="600"/>
              </a:spcBef>
              <a:buClr>
                <a:srgbClr val="2E75B6"/>
              </a:buClr>
              <a:buFont typeface="Arial" panose="020B0604020202020204" pitchFamily="34" charset="0"/>
              <a:buChar char="•"/>
            </a:pPr>
            <a:r>
              <a:rPr lang="en-US" altLang="ru-RU" dirty="0">
                <a:solidFill>
                  <a:srgbClr val="000000"/>
                </a:solidFill>
                <a:latin typeface="Calibri" panose="020F0502020204030204" pitchFamily="34" charset="0"/>
              </a:rPr>
              <a:t> PCT  &gt; </a:t>
            </a:r>
            <a:r>
              <a:rPr lang="ru-RU" altLang="ru-RU" dirty="0">
                <a:solidFill>
                  <a:srgbClr val="000000"/>
                </a:solidFill>
                <a:latin typeface="Calibri" panose="020F0502020204030204" pitchFamily="34" charset="0"/>
              </a:rPr>
              <a:t>2 </a:t>
            </a:r>
            <a:r>
              <a:rPr lang="ru-RU" altLang="ru-RU" dirty="0" err="1">
                <a:solidFill>
                  <a:srgbClr val="000000"/>
                </a:solidFill>
                <a:latin typeface="Calibri" panose="020F0502020204030204" pitchFamily="34" charset="0"/>
              </a:rPr>
              <a:t>нг</a:t>
            </a:r>
            <a:r>
              <a:rPr lang="ru-RU" altLang="ru-RU" dirty="0">
                <a:solidFill>
                  <a:srgbClr val="000000"/>
                </a:solidFill>
                <a:latin typeface="Calibri" panose="020F0502020204030204" pitchFamily="34" charset="0"/>
              </a:rPr>
              <a:t>/мл </a:t>
            </a:r>
          </a:p>
          <a:p>
            <a:pPr>
              <a:spcBef>
                <a:spcPts val="600"/>
              </a:spcBef>
              <a:buClr>
                <a:srgbClr val="2E75B6"/>
              </a:buClr>
              <a:buFont typeface="Arial" panose="020B0604020202020204" pitchFamily="34" charset="0"/>
              <a:buChar char="•"/>
            </a:pPr>
            <a:r>
              <a:rPr lang="en-US" altLang="ru-RU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ru-RU" altLang="ru-RU" dirty="0">
                <a:solidFill>
                  <a:srgbClr val="000000"/>
                </a:solidFill>
                <a:latin typeface="Calibri" panose="020F0502020204030204" pitchFamily="34" charset="0"/>
              </a:rPr>
              <a:t>ЕАА </a:t>
            </a:r>
            <a:r>
              <a:rPr lang="en-US" altLang="ru-RU" dirty="0">
                <a:solidFill>
                  <a:srgbClr val="000000"/>
                </a:solidFill>
                <a:latin typeface="Calibri" panose="020F0502020204030204" pitchFamily="34" charset="0"/>
              </a:rPr>
              <a:t>&lt; 0,4 </a:t>
            </a:r>
            <a:r>
              <a:rPr lang="ru-RU" altLang="ru-RU" dirty="0">
                <a:solidFill>
                  <a:srgbClr val="000000"/>
                </a:solidFill>
                <a:latin typeface="Calibri" panose="020F0502020204030204" pitchFamily="34" charset="0"/>
              </a:rPr>
              <a:t>у.е.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39840" y="5135880"/>
            <a:ext cx="5499054" cy="587537"/>
          </a:xfrm>
        </p:spPr>
        <p:txBody>
          <a:bodyPr>
            <a:normAutofit/>
          </a:bodyPr>
          <a:lstStyle/>
          <a:p>
            <a:pPr algn="ctr"/>
            <a:r>
              <a:rPr lang="ru-RU" sz="1600" dirty="0"/>
              <a:t>Исследование одобрено решением этического комитета НМИЦ онкологии №54 от 23.12.2021</a:t>
            </a:r>
          </a:p>
        </p:txBody>
      </p:sp>
    </p:spTree>
    <p:extLst>
      <p:ext uri="{BB962C8B-B14F-4D97-AF65-F5344CB8AC3E}">
        <p14:creationId xmlns:p14="http://schemas.microsoft.com/office/powerpoint/2010/main" val="35485955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>
            <a:extLst>
              <a:ext uri="{FF2B5EF4-FFF2-40B4-BE49-F238E27FC236}">
                <a16:creationId xmlns="" xmlns:a16="http://schemas.microsoft.com/office/drawing/2014/main" id="{44002509-A867-4C54-A663-889CB64E77B7}"/>
              </a:ext>
            </a:extLst>
          </p:cNvPr>
          <p:cNvGrpSpPr/>
          <p:nvPr/>
        </p:nvGrpSpPr>
        <p:grpSpPr>
          <a:xfrm>
            <a:off x="76528" y="936087"/>
            <a:ext cx="11972440" cy="289377"/>
            <a:chOff x="77324" y="799469"/>
            <a:chExt cx="11972440" cy="289377"/>
          </a:xfrm>
          <a:effectLst>
            <a:outerShdw blurRad="139700" dist="25400" dir="4260000" sy="-23000" kx="-800400" algn="bl" rotWithShape="0">
              <a:prstClr val="black">
                <a:alpha val="80000"/>
              </a:prstClr>
            </a:outerShdw>
          </a:effectLst>
        </p:grpSpPr>
        <p:cxnSp>
          <p:nvCxnSpPr>
            <p:cNvPr id="13" name="Прямая соединительная линия 12">
              <a:extLst>
                <a:ext uri="{FF2B5EF4-FFF2-40B4-BE49-F238E27FC236}">
                  <a16:creationId xmlns="" xmlns:a16="http://schemas.microsoft.com/office/drawing/2014/main" id="{3116C8F1-9CB8-4367-AA11-B00CD97FDBB6}"/>
                </a:ext>
              </a:extLst>
            </p:cNvPr>
            <p:cNvCxnSpPr/>
            <p:nvPr/>
          </p:nvCxnSpPr>
          <p:spPr>
            <a:xfrm>
              <a:off x="118362" y="880882"/>
              <a:ext cx="11700000" cy="0"/>
            </a:xfrm>
            <a:prstGeom prst="line">
              <a:avLst/>
            </a:prstGeom>
            <a:ln w="47625">
              <a:solidFill>
                <a:schemeClr val="accent1">
                  <a:lumMod val="60000"/>
                  <a:lumOff val="40000"/>
                </a:schemeClr>
              </a:solidFill>
            </a:ln>
            <a:effectLst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>
              <a:extLst>
                <a:ext uri="{FF2B5EF4-FFF2-40B4-BE49-F238E27FC236}">
                  <a16:creationId xmlns="" xmlns:a16="http://schemas.microsoft.com/office/drawing/2014/main" id="{EB2424C6-B6D1-414F-8F16-1E2D7DDF21B2}"/>
                </a:ext>
              </a:extLst>
            </p:cNvPr>
            <p:cNvCxnSpPr/>
            <p:nvPr/>
          </p:nvCxnSpPr>
          <p:spPr>
            <a:xfrm>
              <a:off x="145680" y="946658"/>
              <a:ext cx="11808000" cy="0"/>
            </a:xfrm>
            <a:prstGeom prst="line">
              <a:avLst/>
            </a:prstGeom>
            <a:ln w="25400">
              <a:solidFill>
                <a:schemeClr val="accent1">
                  <a:lumMod val="60000"/>
                  <a:lumOff val="40000"/>
                </a:schemeClr>
              </a:solidFill>
            </a:ln>
            <a:effectLst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>
              <a:extLst>
                <a:ext uri="{FF2B5EF4-FFF2-40B4-BE49-F238E27FC236}">
                  <a16:creationId xmlns="" xmlns:a16="http://schemas.microsoft.com/office/drawing/2014/main" id="{A619C05A-69F8-4BC8-8199-B3FB34CF49A7}"/>
                </a:ext>
              </a:extLst>
            </p:cNvPr>
            <p:cNvCxnSpPr/>
            <p:nvPr/>
          </p:nvCxnSpPr>
          <p:spPr>
            <a:xfrm>
              <a:off x="97764" y="1025044"/>
              <a:ext cx="11952000" cy="0"/>
            </a:xfrm>
            <a:prstGeom prst="line">
              <a:avLst/>
            </a:prstGeom>
            <a:ln w="47625">
              <a:solidFill>
                <a:schemeClr val="accent1">
                  <a:lumMod val="60000"/>
                  <a:lumOff val="4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18" name="Прямоугольник: усеченные противолежащие углы 17">
              <a:extLst>
                <a:ext uri="{FF2B5EF4-FFF2-40B4-BE49-F238E27FC236}">
                  <a16:creationId xmlns="" xmlns:a16="http://schemas.microsoft.com/office/drawing/2014/main" id="{FD314141-0BC2-4AA8-9CAB-AECCF3D7674D}"/>
                </a:ext>
              </a:extLst>
            </p:cNvPr>
            <p:cNvSpPr/>
            <p:nvPr/>
          </p:nvSpPr>
          <p:spPr>
            <a:xfrm>
              <a:off x="77324" y="799469"/>
              <a:ext cx="734258" cy="289377"/>
            </a:xfrm>
            <a:prstGeom prst="snip2DiagRect">
              <a:avLst/>
            </a:prstGeom>
            <a:solidFill>
              <a:schemeClr val="accent1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A0485A98-7EAA-44EB-8900-1C059A6956D1}"/>
              </a:ext>
            </a:extLst>
          </p:cNvPr>
          <p:cNvSpPr/>
          <p:nvPr/>
        </p:nvSpPr>
        <p:spPr>
          <a:xfrm>
            <a:off x="1930236" y="259254"/>
            <a:ext cx="43383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ru-RU" sz="2800" b="1" dirty="0">
                <a:solidFill>
                  <a:schemeClr val="accent5">
                    <a:lumMod val="75000"/>
                  </a:schemeClr>
                </a:solidFill>
                <a:cs typeface="Arial" charset="0"/>
              </a:rPr>
              <a:t>МЕТОДЫ ИССЛЕДОВАНИЯ </a:t>
            </a:r>
          </a:p>
        </p:txBody>
      </p:sp>
      <p:pic>
        <p:nvPicPr>
          <p:cNvPr id="21" name="Рисунок 7">
            <a:extLst>
              <a:ext uri="{FF2B5EF4-FFF2-40B4-BE49-F238E27FC236}">
                <a16:creationId xmlns="" xmlns:a16="http://schemas.microsoft.com/office/drawing/2014/main" id="{DB7DEFDD-5840-48E6-9C54-B1AA35AF7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55" t="1993"/>
          <a:stretch>
            <a:fillRect/>
          </a:stretch>
        </p:blipFill>
        <p:spPr bwMode="auto">
          <a:xfrm>
            <a:off x="1046163" y="1240048"/>
            <a:ext cx="1657684" cy="46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Стрелка вправо 2">
            <a:extLst>
              <a:ext uri="{FF2B5EF4-FFF2-40B4-BE49-F238E27FC236}">
                <a16:creationId xmlns="" xmlns:a16="http://schemas.microsoft.com/office/drawing/2014/main" id="{DA80DBB5-D16C-4955-ADCD-87F076AA375D}"/>
              </a:ext>
            </a:extLst>
          </p:cNvPr>
          <p:cNvSpPr/>
          <p:nvPr/>
        </p:nvSpPr>
        <p:spPr>
          <a:xfrm>
            <a:off x="335360" y="1461156"/>
            <a:ext cx="1029097" cy="647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после</a:t>
            </a:r>
          </a:p>
        </p:txBody>
      </p:sp>
      <p:sp>
        <p:nvSpPr>
          <p:cNvPr id="23" name="Стрелка вправо 3">
            <a:extLst>
              <a:ext uri="{FF2B5EF4-FFF2-40B4-BE49-F238E27FC236}">
                <a16:creationId xmlns="" xmlns:a16="http://schemas.microsoft.com/office/drawing/2014/main" id="{CD951130-A62A-4240-AE25-C9B41E5BEAAF}"/>
              </a:ext>
            </a:extLst>
          </p:cNvPr>
          <p:cNvSpPr/>
          <p:nvPr/>
        </p:nvSpPr>
        <p:spPr>
          <a:xfrm>
            <a:off x="335360" y="5205416"/>
            <a:ext cx="947738" cy="6477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</a:rPr>
              <a:t>до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517C3377-C121-4510-B2C0-19EE41F6F243}"/>
              </a:ext>
            </a:extLst>
          </p:cNvPr>
          <p:cNvSpPr/>
          <p:nvPr/>
        </p:nvSpPr>
        <p:spPr>
          <a:xfrm>
            <a:off x="2905386" y="1387238"/>
            <a:ext cx="810097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>
                <a:solidFill>
                  <a:srgbClr val="000000"/>
                </a:solidFill>
              </a:rPr>
              <a:t>Биохимическое исследование внутриклеточного ПОЛ в системном кровотоке до гемосорбции, в пробах крови при выходе из колонки и промывных водах после завершения </a:t>
            </a:r>
            <a:r>
              <a:rPr lang="ru-RU" altLang="ru-RU" sz="2400" b="1" dirty="0" err="1">
                <a:solidFill>
                  <a:srgbClr val="000000"/>
                </a:solidFill>
              </a:rPr>
              <a:t>гемоперфузии</a:t>
            </a:r>
            <a:endParaRPr lang="ru-RU" altLang="ru-RU" sz="2400" b="1" dirty="0">
              <a:solidFill>
                <a:srgbClr val="000000"/>
              </a:solidFill>
            </a:endParaRPr>
          </a:p>
          <a:p>
            <a:pPr algn="ctr"/>
            <a:r>
              <a:rPr lang="ru-RU" altLang="ru-RU" sz="2400" b="1" dirty="0">
                <a:solidFill>
                  <a:srgbClr val="000000"/>
                </a:solidFill>
              </a:rPr>
              <a:t>(ДК, МДА, ГЛЮТАТИОН, СПА, ГПО, СОД)</a:t>
            </a:r>
          </a:p>
        </p:txBody>
      </p:sp>
      <p:pic>
        <p:nvPicPr>
          <p:cNvPr id="24" name="Рисунок 4">
            <a:extLst>
              <a:ext uri="{FF2B5EF4-FFF2-40B4-BE49-F238E27FC236}">
                <a16:creationId xmlns="" xmlns:a16="http://schemas.microsoft.com/office/drawing/2014/main" id="{871EFE1A-9202-4DDE-AC39-131D3A06A3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998" y="3874835"/>
            <a:ext cx="3520921" cy="2661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6127D9C7-F6B7-45E7-B40C-B8713BA60998}"/>
              </a:ext>
            </a:extLst>
          </p:cNvPr>
          <p:cNvSpPr/>
          <p:nvPr/>
        </p:nvSpPr>
        <p:spPr>
          <a:xfrm>
            <a:off x="6607728" y="4698719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altLang="ru-RU" sz="2400" b="1" dirty="0">
                <a:solidFill>
                  <a:srgbClr val="000000"/>
                </a:solidFill>
              </a:rPr>
              <a:t>Морфологическое исследование </a:t>
            </a:r>
            <a:r>
              <a:rPr lang="en-US" altLang="ru-RU" sz="2400" b="1" dirty="0">
                <a:solidFill>
                  <a:srgbClr val="000000"/>
                </a:solidFill>
              </a:rPr>
              <a:t/>
            </a:r>
            <a:br>
              <a:rPr lang="en-US" altLang="ru-RU" sz="2400" b="1" dirty="0">
                <a:solidFill>
                  <a:srgbClr val="000000"/>
                </a:solidFill>
              </a:rPr>
            </a:br>
            <a:r>
              <a:rPr lang="ru-RU" altLang="ru-RU" sz="2400" b="1" dirty="0">
                <a:solidFill>
                  <a:srgbClr val="000000"/>
                </a:solidFill>
              </a:rPr>
              <a:t>промывных вод после завершения</a:t>
            </a:r>
            <a:r>
              <a:rPr lang="en-US" altLang="ru-RU" sz="2400" b="1" dirty="0">
                <a:solidFill>
                  <a:srgbClr val="000000"/>
                </a:solidFill>
              </a:rPr>
              <a:t> </a:t>
            </a:r>
            <a:br>
              <a:rPr lang="en-US" altLang="ru-RU" sz="2400" b="1" dirty="0">
                <a:solidFill>
                  <a:srgbClr val="000000"/>
                </a:solidFill>
              </a:rPr>
            </a:br>
            <a:r>
              <a:rPr lang="en-US" altLang="ru-RU" sz="2400" b="1" dirty="0">
                <a:solidFill>
                  <a:srgbClr val="000000"/>
                </a:solidFill>
              </a:rPr>
              <a:t>PMX </a:t>
            </a:r>
            <a:r>
              <a:rPr lang="ru-RU" altLang="ru-RU" sz="2400" b="1" dirty="0">
                <a:solidFill>
                  <a:srgbClr val="000000"/>
                </a:solidFill>
              </a:rPr>
              <a:t>  сорбции  (распил колонки)</a:t>
            </a:r>
          </a:p>
        </p:txBody>
      </p:sp>
    </p:spTree>
    <p:extLst>
      <p:ext uri="{BB962C8B-B14F-4D97-AF65-F5344CB8AC3E}">
        <p14:creationId xmlns:p14="http://schemas.microsoft.com/office/powerpoint/2010/main" val="6100118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1DE63352-F926-49A5-9CC4-4234BB0C23F2}"/>
              </a:ext>
            </a:extLst>
          </p:cNvPr>
          <p:cNvSpPr/>
          <p:nvPr/>
        </p:nvSpPr>
        <p:spPr>
          <a:xfrm>
            <a:off x="410604" y="1655321"/>
            <a:ext cx="11242598" cy="51492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ru-RU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Кровь и промывные воды наслаивают на два градиента плотности </a:t>
            </a:r>
            <a:r>
              <a:rPr lang="ru-RU" sz="24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фиколл-урографина</a:t>
            </a:r>
            <a:r>
              <a:rPr lang="ru-RU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ρ</a:t>
            </a:r>
            <a:r>
              <a:rPr lang="ru-RU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-1,077 г/см³ и </a:t>
            </a:r>
            <a:r>
              <a:rPr lang="el-GR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ρ</a:t>
            </a:r>
            <a:r>
              <a:rPr lang="ru-RU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- 1,119г/см³</a:t>
            </a: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ru-RU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После центрифугирования получают кольца лимфоцитов (верхнее) и нейтрофилов</a:t>
            </a:r>
            <a:r>
              <a:rPr lang="en-US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(нижнее).  Полученные кольца отбирают в чистые </a:t>
            </a:r>
            <a:r>
              <a:rPr lang="ru-RU" sz="24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центрифужные</a:t>
            </a:r>
            <a:r>
              <a:rPr lang="ru-RU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пробиркии</a:t>
            </a:r>
            <a:r>
              <a:rPr lang="ru-RU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и дважды отмывают раствором натрия хлорида 0,9%, центрифугируя по 20 минут при 1500 об./мин. </a:t>
            </a:r>
            <a:r>
              <a:rPr lang="ru-RU" sz="24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Надосадок</a:t>
            </a:r>
            <a:r>
              <a:rPr lang="ru-RU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сливают, осадок </a:t>
            </a:r>
            <a:r>
              <a:rPr lang="ru-RU" sz="24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ресуспендируют</a:t>
            </a:r>
            <a:r>
              <a:rPr lang="ru-RU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в 1 мл натрия хлорида 0,9%. Количество клеток подсчитывают  в камере Горяева</a:t>
            </a:r>
            <a:r>
              <a:rPr lang="en-US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 </a:t>
            </a:r>
            <a:r>
              <a:rPr lang="ru-RU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последующим определением внутриклеточных продуктов ПОЛ по стандартным методикам</a:t>
            </a:r>
          </a:p>
        </p:txBody>
      </p:sp>
      <p:grpSp>
        <p:nvGrpSpPr>
          <p:cNvPr id="9" name="Группа 8">
            <a:extLst>
              <a:ext uri="{FF2B5EF4-FFF2-40B4-BE49-F238E27FC236}">
                <a16:creationId xmlns="" xmlns:a16="http://schemas.microsoft.com/office/drawing/2014/main" id="{47ED7702-5A9E-4D08-93DD-B7D7CE9C85F0}"/>
              </a:ext>
            </a:extLst>
          </p:cNvPr>
          <p:cNvGrpSpPr/>
          <p:nvPr/>
        </p:nvGrpSpPr>
        <p:grpSpPr>
          <a:xfrm>
            <a:off x="43475" y="924768"/>
            <a:ext cx="11972440" cy="289377"/>
            <a:chOff x="77324" y="799469"/>
            <a:chExt cx="11972440" cy="289377"/>
          </a:xfrm>
          <a:effectLst>
            <a:outerShdw blurRad="139700" dist="25400" dir="4260000" sy="-23000" kx="-800400" algn="bl" rotWithShape="0">
              <a:prstClr val="black">
                <a:alpha val="80000"/>
              </a:prstClr>
            </a:outerShdw>
          </a:effectLst>
        </p:grpSpPr>
        <p:cxnSp>
          <p:nvCxnSpPr>
            <p:cNvPr id="11" name="Прямая соединительная линия 10">
              <a:extLst>
                <a:ext uri="{FF2B5EF4-FFF2-40B4-BE49-F238E27FC236}">
                  <a16:creationId xmlns="" xmlns:a16="http://schemas.microsoft.com/office/drawing/2014/main" id="{54AF269F-1E6D-485E-9A63-F7BF1972EA40}"/>
                </a:ext>
              </a:extLst>
            </p:cNvPr>
            <p:cNvCxnSpPr/>
            <p:nvPr/>
          </p:nvCxnSpPr>
          <p:spPr>
            <a:xfrm>
              <a:off x="118362" y="880882"/>
              <a:ext cx="11700000" cy="0"/>
            </a:xfrm>
            <a:prstGeom prst="line">
              <a:avLst/>
            </a:prstGeom>
            <a:ln w="47625">
              <a:solidFill>
                <a:schemeClr val="accent1">
                  <a:lumMod val="60000"/>
                  <a:lumOff val="40000"/>
                </a:schemeClr>
              </a:solidFill>
            </a:ln>
            <a:effectLst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>
              <a:extLst>
                <a:ext uri="{FF2B5EF4-FFF2-40B4-BE49-F238E27FC236}">
                  <a16:creationId xmlns="" xmlns:a16="http://schemas.microsoft.com/office/drawing/2014/main" id="{C22B0DB6-B761-42C1-A7E2-5B9933498917}"/>
                </a:ext>
              </a:extLst>
            </p:cNvPr>
            <p:cNvCxnSpPr/>
            <p:nvPr/>
          </p:nvCxnSpPr>
          <p:spPr>
            <a:xfrm>
              <a:off x="145680" y="946658"/>
              <a:ext cx="11808000" cy="0"/>
            </a:xfrm>
            <a:prstGeom prst="line">
              <a:avLst/>
            </a:prstGeom>
            <a:ln w="25400">
              <a:solidFill>
                <a:schemeClr val="accent1">
                  <a:lumMod val="60000"/>
                  <a:lumOff val="40000"/>
                </a:schemeClr>
              </a:solidFill>
            </a:ln>
            <a:effectLst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>
              <a:extLst>
                <a:ext uri="{FF2B5EF4-FFF2-40B4-BE49-F238E27FC236}">
                  <a16:creationId xmlns="" xmlns:a16="http://schemas.microsoft.com/office/drawing/2014/main" id="{27D6FD33-C2F5-4ABB-8A3B-AE4643E52965}"/>
                </a:ext>
              </a:extLst>
            </p:cNvPr>
            <p:cNvCxnSpPr/>
            <p:nvPr/>
          </p:nvCxnSpPr>
          <p:spPr>
            <a:xfrm>
              <a:off x="97764" y="1025044"/>
              <a:ext cx="11952000" cy="0"/>
            </a:xfrm>
            <a:prstGeom prst="line">
              <a:avLst/>
            </a:prstGeom>
            <a:ln w="47625">
              <a:solidFill>
                <a:schemeClr val="accent1">
                  <a:lumMod val="60000"/>
                  <a:lumOff val="4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15" name="Прямоугольник: усеченные противолежащие углы 14">
              <a:extLst>
                <a:ext uri="{FF2B5EF4-FFF2-40B4-BE49-F238E27FC236}">
                  <a16:creationId xmlns="" xmlns:a16="http://schemas.microsoft.com/office/drawing/2014/main" id="{9F0B9433-4B54-4347-B097-45757A9F07BF}"/>
                </a:ext>
              </a:extLst>
            </p:cNvPr>
            <p:cNvSpPr/>
            <p:nvPr/>
          </p:nvSpPr>
          <p:spPr>
            <a:xfrm>
              <a:off x="77324" y="799469"/>
              <a:ext cx="734258" cy="289377"/>
            </a:xfrm>
            <a:prstGeom prst="snip2DiagRect">
              <a:avLst/>
            </a:prstGeom>
            <a:solidFill>
              <a:schemeClr val="accent1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3707438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7565</TotalTime>
  <Words>769</Words>
  <Application>Microsoft Office PowerPoint</Application>
  <PresentationFormat>Произвольный</PresentationFormat>
  <Paragraphs>163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Исследование одобрено решением этического комитета НМИЦ онкологии №54 от 23.12.2021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?????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PN</dc:creator>
  <cp:lastModifiedBy>User</cp:lastModifiedBy>
  <cp:revision>522</cp:revision>
  <dcterms:created xsi:type="dcterms:W3CDTF">2022-04-17T12:36:11Z</dcterms:created>
  <dcterms:modified xsi:type="dcterms:W3CDTF">2023-12-15T08:02:27Z</dcterms:modified>
</cp:coreProperties>
</file>